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2"/>
  </p:sldMasterIdLst>
  <p:notesMasterIdLst>
    <p:notesMasterId r:id="rId32"/>
  </p:notesMasterIdLst>
  <p:sldIdLst>
    <p:sldId id="358" r:id="rId3"/>
    <p:sldId id="328" r:id="rId4"/>
    <p:sldId id="398" r:id="rId5"/>
    <p:sldId id="394" r:id="rId6"/>
    <p:sldId id="396" r:id="rId7"/>
    <p:sldId id="397" r:id="rId8"/>
    <p:sldId id="399" r:id="rId9"/>
    <p:sldId id="400" r:id="rId10"/>
    <p:sldId id="401" r:id="rId11"/>
    <p:sldId id="402" r:id="rId12"/>
    <p:sldId id="403" r:id="rId13"/>
    <p:sldId id="404" r:id="rId14"/>
    <p:sldId id="387" r:id="rId15"/>
    <p:sldId id="405" r:id="rId16"/>
    <p:sldId id="406" r:id="rId17"/>
    <p:sldId id="408" r:id="rId18"/>
    <p:sldId id="407" r:id="rId19"/>
    <p:sldId id="391" r:id="rId20"/>
    <p:sldId id="409" r:id="rId21"/>
    <p:sldId id="410" r:id="rId22"/>
    <p:sldId id="411" r:id="rId23"/>
    <p:sldId id="412" r:id="rId24"/>
    <p:sldId id="413" r:id="rId25"/>
    <p:sldId id="414" r:id="rId26"/>
    <p:sldId id="415" r:id="rId27"/>
    <p:sldId id="416" r:id="rId28"/>
    <p:sldId id="417" r:id="rId29"/>
    <p:sldId id="418" r:id="rId30"/>
    <p:sldId id="259" r:id="rId31"/>
  </p:sldIdLst>
  <p:sldSz cx="9144000" cy="6858000" type="screen4x3"/>
  <p:notesSz cx="6858000" cy="9144000"/>
  <p:custDataLst>
    <p:tags r:id="rId3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23F"/>
    <a:srgbClr val="FF4343"/>
    <a:srgbClr val="F0844A"/>
    <a:srgbClr val="F53966"/>
    <a:srgbClr val="EECF12"/>
    <a:srgbClr val="F8A968"/>
    <a:srgbClr val="FFD653"/>
    <a:srgbClr val="99FF66"/>
    <a:srgbClr val="CD7748"/>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34" autoAdjust="0"/>
  </p:normalViewPr>
  <p:slideViewPr>
    <p:cSldViewPr>
      <p:cViewPr varScale="1">
        <p:scale>
          <a:sx n="81" d="100"/>
          <a:sy n="81" d="100"/>
        </p:scale>
        <p:origin x="24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BE4F0-5179-4B22-99F6-DEB1CF516EE3}" type="datetimeFigureOut">
              <a:rPr lang="fr-FR" smtClean="0"/>
              <a:t>15/10/2020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EA210-A0C4-4946-83EF-D5E69BF1DAFC}" type="slidenum">
              <a:rPr lang="fr-FR" smtClean="0"/>
              <a:t>‹N°›</a:t>
            </a:fld>
            <a:endParaRPr lang="fr-FR" dirty="0"/>
          </a:p>
        </p:txBody>
      </p:sp>
    </p:spTree>
    <p:extLst>
      <p:ext uri="{BB962C8B-B14F-4D97-AF65-F5344CB8AC3E}">
        <p14:creationId xmlns:p14="http://schemas.microsoft.com/office/powerpoint/2010/main" val="132978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2BEA210-A0C4-4946-83EF-D5E69BF1DAFC}" type="slidenum">
              <a:rPr lang="fr-FR" smtClean="0"/>
              <a:t>2</a:t>
            </a:fld>
            <a:endParaRPr lang="fr-FR" dirty="0"/>
          </a:p>
        </p:txBody>
      </p:sp>
    </p:spTree>
    <p:extLst>
      <p:ext uri="{BB962C8B-B14F-4D97-AF65-F5344CB8AC3E}">
        <p14:creationId xmlns:p14="http://schemas.microsoft.com/office/powerpoint/2010/main" val="244450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3</a:t>
            </a:fld>
            <a:endParaRPr lang="fr-FR" dirty="0"/>
          </a:p>
        </p:txBody>
      </p:sp>
    </p:spTree>
    <p:extLst>
      <p:ext uri="{BB962C8B-B14F-4D97-AF65-F5344CB8AC3E}">
        <p14:creationId xmlns:p14="http://schemas.microsoft.com/office/powerpoint/2010/main" val="359853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4</a:t>
            </a:fld>
            <a:endParaRPr lang="fr-FR" dirty="0"/>
          </a:p>
        </p:txBody>
      </p:sp>
    </p:spTree>
    <p:extLst>
      <p:ext uri="{BB962C8B-B14F-4D97-AF65-F5344CB8AC3E}">
        <p14:creationId xmlns:p14="http://schemas.microsoft.com/office/powerpoint/2010/main" val="67308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5</a:t>
            </a:fld>
            <a:endParaRPr lang="fr-FR" dirty="0"/>
          </a:p>
        </p:txBody>
      </p:sp>
    </p:spTree>
    <p:extLst>
      <p:ext uri="{BB962C8B-B14F-4D97-AF65-F5344CB8AC3E}">
        <p14:creationId xmlns:p14="http://schemas.microsoft.com/office/powerpoint/2010/main" val="347014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12</a:t>
            </a:fld>
            <a:endParaRPr lang="fr-FR" dirty="0"/>
          </a:p>
        </p:txBody>
      </p:sp>
    </p:spTree>
    <p:extLst>
      <p:ext uri="{BB962C8B-B14F-4D97-AF65-F5344CB8AC3E}">
        <p14:creationId xmlns:p14="http://schemas.microsoft.com/office/powerpoint/2010/main" val="2014102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14</a:t>
            </a:fld>
            <a:endParaRPr lang="fr-FR" dirty="0"/>
          </a:p>
        </p:txBody>
      </p:sp>
    </p:spTree>
    <p:extLst>
      <p:ext uri="{BB962C8B-B14F-4D97-AF65-F5344CB8AC3E}">
        <p14:creationId xmlns:p14="http://schemas.microsoft.com/office/powerpoint/2010/main" val="118676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15</a:t>
            </a:fld>
            <a:endParaRPr lang="fr-FR" dirty="0"/>
          </a:p>
        </p:txBody>
      </p:sp>
    </p:spTree>
    <p:extLst>
      <p:ext uri="{BB962C8B-B14F-4D97-AF65-F5344CB8AC3E}">
        <p14:creationId xmlns:p14="http://schemas.microsoft.com/office/powerpoint/2010/main" val="133636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16</a:t>
            </a:fld>
            <a:endParaRPr lang="fr-FR" dirty="0"/>
          </a:p>
        </p:txBody>
      </p:sp>
    </p:spTree>
    <p:extLst>
      <p:ext uri="{BB962C8B-B14F-4D97-AF65-F5344CB8AC3E}">
        <p14:creationId xmlns:p14="http://schemas.microsoft.com/office/powerpoint/2010/main" val="371661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2BEA210-A0C4-4946-83EF-D5E69BF1DAFC}" type="slidenum">
              <a:rPr lang="fr-FR" smtClean="0"/>
              <a:t>17</a:t>
            </a:fld>
            <a:endParaRPr lang="fr-FR" dirty="0"/>
          </a:p>
        </p:txBody>
      </p:sp>
    </p:spTree>
    <p:extLst>
      <p:ext uri="{BB962C8B-B14F-4D97-AF65-F5344CB8AC3E}">
        <p14:creationId xmlns:p14="http://schemas.microsoft.com/office/powerpoint/2010/main" val="152985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1A6FE22-1546-4E08-9C03-2D312AAE4035}" type="datetime1">
              <a:rPr lang="fr-FR" smtClean="0"/>
              <a:t>15/10/2020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47155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7524DE-278F-4D32-976E-004A36277EF8}" type="datetime1">
              <a:rPr lang="fr-FR" smtClean="0"/>
              <a:t>15/10/2020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321543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47134F8-913F-4CEE-97C6-33C6BB70644E}" type="datetime1">
              <a:rPr lang="fr-FR" smtClean="0"/>
              <a:t>15/10/2020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400331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4D0E6B-257E-4337-A04E-CEA583785957}" type="datetime1">
              <a:rPr lang="fr-FR" smtClean="0"/>
              <a:t>15/10/2020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309675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A73E3FB-1029-42C3-B44F-E79B3223A564}" type="datetime1">
              <a:rPr lang="fr-FR" smtClean="0"/>
              <a:t>15/10/2020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16029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CE0AB38-2AAB-4BC9-8CAC-B75B0C371626}" type="datetime1">
              <a:rPr lang="fr-FR" smtClean="0"/>
              <a:t>15/10/2020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232453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E3A2F5-8C61-407E-9E37-07EC1F77EE3B}" type="datetime1">
              <a:rPr lang="fr-FR" smtClean="0"/>
              <a:t>15/10/2020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105156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83308FE-B552-4EF2-B442-2415A9071822}" type="datetime1">
              <a:rPr lang="fr-FR" smtClean="0"/>
              <a:t>15/10/2020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287943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003D1F1-B5EF-4904-AF0A-A85B201FD9DD}" type="datetime1">
              <a:rPr lang="fr-FR" smtClean="0"/>
              <a:t>15/10/2020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376530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4D00196-13C0-4DC0-8E2A-86FBE3233AF3}" type="datetime1">
              <a:rPr lang="fr-FR" smtClean="0"/>
              <a:t>15/10/2020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411950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038D9BB-5C4D-41AD-B252-C48FCD84E79D}" type="datetime1">
              <a:rPr lang="fr-FR" smtClean="0"/>
              <a:t>15/10/2020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BD113B8-4413-4205-8ADD-FE2CD16EE939}" type="slidenum">
              <a:rPr lang="fr-FR" smtClean="0"/>
              <a:t>‹N°›</a:t>
            </a:fld>
            <a:endParaRPr lang="fr-FR" dirty="0"/>
          </a:p>
        </p:txBody>
      </p:sp>
    </p:spTree>
    <p:extLst>
      <p:ext uri="{BB962C8B-B14F-4D97-AF65-F5344CB8AC3E}">
        <p14:creationId xmlns:p14="http://schemas.microsoft.com/office/powerpoint/2010/main" val="34120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BF71D-00EF-48FE-BA91-69FB36302705}" type="datetime1">
              <a:rPr lang="fr-FR" smtClean="0"/>
              <a:t>15/10/2020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13B8-4413-4205-8ADD-FE2CD16EE939}" type="slidenum">
              <a:rPr lang="fr-FR" smtClean="0"/>
              <a:t>‹N°›</a:t>
            </a:fld>
            <a:endParaRPr lang="fr-FR" dirty="0"/>
          </a:p>
        </p:txBody>
      </p:sp>
    </p:spTree>
    <p:extLst>
      <p:ext uri="{BB962C8B-B14F-4D97-AF65-F5344CB8AC3E}">
        <p14:creationId xmlns:p14="http://schemas.microsoft.com/office/powerpoint/2010/main" val="3508739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igrir2000.com/nutriments-vitamines-mineraux"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aigrir2000.com/alimentation-additif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1331641" y="59773"/>
            <a:ext cx="6408712" cy="2117031"/>
          </a:xfrm>
          <a:prstGeom prst="rect">
            <a:avLst/>
          </a:prstGeom>
        </p:spPr>
      </p:pic>
      <p:sp>
        <p:nvSpPr>
          <p:cNvPr id="7" name="ZoneTexte 6"/>
          <p:cNvSpPr txBox="1"/>
          <p:nvPr/>
        </p:nvSpPr>
        <p:spPr>
          <a:xfrm>
            <a:off x="683569" y="4878310"/>
            <a:ext cx="7632848" cy="507831"/>
          </a:xfrm>
          <a:prstGeom prst="rect">
            <a:avLst/>
          </a:prstGeom>
          <a:noFill/>
        </p:spPr>
        <p:txBody>
          <a:bodyPr wrap="square" rtlCol="0">
            <a:spAutoFit/>
          </a:bodyPr>
          <a:lstStyle/>
          <a:p>
            <a:pPr algn="ctr"/>
            <a:r>
              <a:rPr lang="fr-FR" sz="2700" b="1" dirty="0">
                <a:solidFill>
                  <a:srgbClr val="F0844A"/>
                </a:solidFill>
                <a:latin typeface="Verdana" panose="020B0604030504040204" pitchFamily="34" charset="0"/>
                <a:ea typeface="Verdana" panose="020B0604030504040204" pitchFamily="34" charset="0"/>
                <a:cs typeface="Verdana" panose="020B0604030504040204" pitchFamily="34" charset="0"/>
              </a:rPr>
              <a:t>PLATS PREPARES / </a:t>
            </a:r>
            <a:r>
              <a:rPr lang="fr-FR" sz="2700" b="1" dirty="0">
                <a:latin typeface="Verdana" panose="020B0604030504040204" pitchFamily="34" charset="0"/>
                <a:ea typeface="Verdana" panose="020B0604030504040204" pitchFamily="34" charset="0"/>
                <a:cs typeface="Verdana" panose="020B0604030504040204" pitchFamily="34" charset="0"/>
              </a:rPr>
              <a:t>PLATS MAISONS</a:t>
            </a:r>
          </a:p>
        </p:txBody>
      </p:sp>
      <p:sp>
        <p:nvSpPr>
          <p:cNvPr id="8" name="ZoneTexte 7"/>
          <p:cNvSpPr txBox="1"/>
          <p:nvPr/>
        </p:nvSpPr>
        <p:spPr>
          <a:xfrm>
            <a:off x="2412013" y="5377984"/>
            <a:ext cx="4175956" cy="800219"/>
          </a:xfrm>
          <a:prstGeom prst="rect">
            <a:avLst/>
          </a:prstGeom>
          <a:noFill/>
        </p:spPr>
        <p:txBody>
          <a:bodyPr wrap="square" rtlCol="0">
            <a:spAutoFit/>
          </a:bodyPr>
          <a:lstStyle/>
          <a:p>
            <a:pPr algn="ctr"/>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Pour garder la forme,</a:t>
            </a:r>
          </a:p>
          <a:p>
            <a:pPr algn="ctr"/>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 surveillons notre assiette !</a:t>
            </a:r>
          </a:p>
          <a:p>
            <a:r>
              <a:rPr lang="fr-FR" dirty="0"/>
              <a:t> </a:t>
            </a:r>
          </a:p>
        </p:txBody>
      </p:sp>
      <p:sp>
        <p:nvSpPr>
          <p:cNvPr id="2" name="Ellipse 1"/>
          <p:cNvSpPr/>
          <p:nvPr/>
        </p:nvSpPr>
        <p:spPr>
          <a:xfrm>
            <a:off x="3176901" y="1491724"/>
            <a:ext cx="3024336" cy="302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670" y="1966133"/>
            <a:ext cx="2712658" cy="2828364"/>
          </a:xfrm>
          <a:prstGeom prst="rect">
            <a:avLst/>
          </a:prstGeom>
        </p:spPr>
      </p:pic>
      <p:sp>
        <p:nvSpPr>
          <p:cNvPr id="9" name="Rectangle 8"/>
          <p:cNvSpPr/>
          <p:nvPr/>
        </p:nvSpPr>
        <p:spPr>
          <a:xfrm rot="7989150">
            <a:off x="1025113" y="77628"/>
            <a:ext cx="1729126" cy="3487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rot="13610850" flipH="1">
            <a:off x="6476568" y="122751"/>
            <a:ext cx="1731538" cy="3207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riangle isocèle 2"/>
          <p:cNvSpPr/>
          <p:nvPr/>
        </p:nvSpPr>
        <p:spPr>
          <a:xfrm rot="5400000">
            <a:off x="-1152000" y="2192182"/>
            <a:ext cx="4680265" cy="2376265"/>
          </a:xfrm>
          <a:prstGeom prst="triangle">
            <a:avLst/>
          </a:prstGeom>
          <a:solidFill>
            <a:srgbClr val="41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 name="Triangle isocèle 3"/>
          <p:cNvSpPr/>
          <p:nvPr/>
        </p:nvSpPr>
        <p:spPr>
          <a:xfrm rot="16200000">
            <a:off x="5615735" y="2192181"/>
            <a:ext cx="4680265" cy="2376265"/>
          </a:xfrm>
          <a:prstGeom prst="triangle">
            <a:avLst/>
          </a:prstGeom>
          <a:solidFill>
            <a:srgbClr val="41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cxnSp>
        <p:nvCxnSpPr>
          <p:cNvPr id="15" name="Connecteur droit 14"/>
          <p:cNvCxnSpPr/>
          <p:nvPr/>
        </p:nvCxnSpPr>
        <p:spPr>
          <a:xfrm flipV="1">
            <a:off x="5831867" y="-49867"/>
            <a:ext cx="2088000" cy="20160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6200000" flipV="1">
            <a:off x="1271670" y="-108000"/>
            <a:ext cx="2124000" cy="2268000"/>
          </a:xfrm>
          <a:prstGeom prst="line">
            <a:avLst/>
          </a:prstGeom>
          <a:ln>
            <a:solidFill>
              <a:schemeClr val="bg1">
                <a:lumMod val="95000"/>
              </a:schemeClr>
            </a:solidFill>
          </a:ln>
        </p:spPr>
        <p:style>
          <a:lnRef idx="1">
            <a:schemeClr val="dk1"/>
          </a:lnRef>
          <a:fillRef idx="0">
            <a:schemeClr val="dk1"/>
          </a:fillRef>
          <a:effectRef idx="0">
            <a:schemeClr val="dk1"/>
          </a:effectRef>
          <a:fontRef idx="minor">
            <a:schemeClr val="tx1"/>
          </a:fontRef>
        </p:style>
      </p:cxnSp>
      <p:sp>
        <p:nvSpPr>
          <p:cNvPr id="24" name="ZoneTexte 23"/>
          <p:cNvSpPr txBox="1"/>
          <p:nvPr/>
        </p:nvSpPr>
        <p:spPr>
          <a:xfrm>
            <a:off x="2376265" y="6164397"/>
            <a:ext cx="4391470" cy="307777"/>
          </a:xfrm>
          <a:prstGeom prst="rect">
            <a:avLst/>
          </a:prstGeom>
          <a:noFill/>
        </p:spPr>
        <p:txBody>
          <a:bodyPr wrap="square" rtlCol="0">
            <a:spAutoFit/>
          </a:bodyPr>
          <a:lstStyle/>
          <a:p>
            <a:pPr algn="ctr"/>
            <a:r>
              <a:rPr lang="fr-FR" sz="1400" b="1" dirty="0">
                <a:solidFill>
                  <a:srgbClr val="41423F"/>
                </a:solidFill>
                <a:latin typeface="Verdana" panose="020B0604030504040204" pitchFamily="34" charset="0"/>
                <a:ea typeface="Verdana" panose="020B0604030504040204" pitchFamily="34" charset="0"/>
                <a:cs typeface="Verdana" panose="020B0604030504040204" pitchFamily="34" charset="0"/>
              </a:rPr>
              <a:t>Sandrine LAMBERT - Diététicienne</a:t>
            </a:r>
          </a:p>
        </p:txBody>
      </p:sp>
    </p:spTree>
    <p:extLst>
      <p:ext uri="{BB962C8B-B14F-4D97-AF65-F5344CB8AC3E}">
        <p14:creationId xmlns:p14="http://schemas.microsoft.com/office/powerpoint/2010/main" val="11428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10</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255568" y="2996952"/>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extLst>
              <p:ext uri="{D42A27DB-BD31-4B8C-83A1-F6EECF244321}">
                <p14:modId xmlns:p14="http://schemas.microsoft.com/office/powerpoint/2010/main" val="291680070"/>
              </p:ext>
            </p:extLst>
          </p:nvPr>
        </p:nvGraphicFramePr>
        <p:xfrm>
          <a:off x="189857" y="188640"/>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grpSp>
        <p:nvGrpSpPr>
          <p:cNvPr id="18" name="Groupe 17">
            <a:extLst>
              <a:ext uri="{FF2B5EF4-FFF2-40B4-BE49-F238E27FC236}">
                <a16:creationId xmlns:a16="http://schemas.microsoft.com/office/drawing/2014/main" id="{2DF1DA42-692C-46A1-9ADA-EC63BA809C04}"/>
              </a:ext>
            </a:extLst>
          </p:cNvPr>
          <p:cNvGrpSpPr/>
          <p:nvPr/>
        </p:nvGrpSpPr>
        <p:grpSpPr>
          <a:xfrm>
            <a:off x="-36512" y="2780928"/>
            <a:ext cx="3384375" cy="1733416"/>
            <a:chOff x="35495" y="1124744"/>
            <a:chExt cx="3528392" cy="1181464"/>
          </a:xfrm>
        </p:grpSpPr>
        <p:sp>
          <p:nvSpPr>
            <p:cNvPr id="13" name="Ellipse 12">
              <a:extLst>
                <a:ext uri="{FF2B5EF4-FFF2-40B4-BE49-F238E27FC236}">
                  <a16:creationId xmlns:a16="http://schemas.microsoft.com/office/drawing/2014/main" id="{2680DD27-55C6-4226-934F-D6A96671960E}"/>
                </a:ext>
              </a:extLst>
            </p:cNvPr>
            <p:cNvSpPr/>
            <p:nvPr/>
          </p:nvSpPr>
          <p:spPr>
            <a:xfrm>
              <a:off x="35495" y="1124744"/>
              <a:ext cx="3528392"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FEE1DAD-2483-4B30-AC33-8209C29C5546}"/>
                </a:ext>
              </a:extLst>
            </p:cNvPr>
            <p:cNvCxnSpPr>
              <a:cxnSpLocks/>
            </p:cNvCxnSpPr>
            <p:nvPr/>
          </p:nvCxnSpPr>
          <p:spPr>
            <a:xfrm>
              <a:off x="1799692" y="1700808"/>
              <a:ext cx="863330" cy="60540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ZoneTexte 16">
            <a:extLst>
              <a:ext uri="{FF2B5EF4-FFF2-40B4-BE49-F238E27FC236}">
                <a16:creationId xmlns:a16="http://schemas.microsoft.com/office/drawing/2014/main" id="{4A1F49B4-CA7C-4103-A408-F07F7804C3B5}"/>
              </a:ext>
            </a:extLst>
          </p:cNvPr>
          <p:cNvSpPr txBox="1"/>
          <p:nvPr/>
        </p:nvSpPr>
        <p:spPr>
          <a:xfrm>
            <a:off x="251520" y="4514344"/>
            <a:ext cx="6120680" cy="1384995"/>
          </a:xfrm>
          <a:prstGeom prst="rect">
            <a:avLst/>
          </a:prstGeom>
          <a:noFill/>
        </p:spPr>
        <p:txBody>
          <a:bodyPr wrap="square">
            <a:spAutoFit/>
          </a:bodyPr>
          <a:lstStyle/>
          <a:p>
            <a:pPr algn="just"/>
            <a:r>
              <a:rPr lang="fr-FR" sz="1200" b="1" dirty="0">
                <a:solidFill>
                  <a:schemeClr val="accent6"/>
                </a:solidFill>
                <a:latin typeface="Verdana" panose="020B0604030504040204" pitchFamily="34" charset="0"/>
                <a:ea typeface="Verdana" panose="020B0604030504040204" pitchFamily="34" charset="0"/>
              </a:rPr>
              <a:t>Protéines</a:t>
            </a:r>
            <a:r>
              <a:rPr lang="fr-FR" sz="1200" b="1" dirty="0">
                <a:solidFill>
                  <a:srgbClr val="333399"/>
                </a:solidFill>
                <a:latin typeface="Verdana" panose="020B0604030504040204" pitchFamily="34" charset="0"/>
                <a:ea typeface="Verdana" panose="020B0604030504040204" pitchFamily="34" charset="0"/>
              </a:rPr>
              <a:t> </a:t>
            </a:r>
            <a:r>
              <a:rPr lang="fr-FR" sz="1200" dirty="0">
                <a:solidFill>
                  <a:srgbClr val="000000"/>
                </a:solidFill>
                <a:latin typeface="Verdana" panose="020B0604030504040204" pitchFamily="34" charset="0"/>
                <a:ea typeface="Verdana" panose="020B0604030504040204" pitchFamily="34" charset="0"/>
              </a:rPr>
              <a:t>–</a:t>
            </a:r>
            <a:r>
              <a:rPr lang="fr-FR" sz="1200" dirty="0">
                <a:solidFill>
                  <a:srgbClr val="333399"/>
                </a:solidFill>
                <a:latin typeface="Verdana" panose="020B0604030504040204" pitchFamily="34" charset="0"/>
                <a:ea typeface="Verdana" panose="020B0604030504040204" pitchFamily="34" charset="0"/>
              </a:rPr>
              <a:t>  </a:t>
            </a:r>
            <a:r>
              <a:rPr lang="fr-FR" sz="1200" dirty="0">
                <a:solidFill>
                  <a:srgbClr val="000000"/>
                </a:solidFill>
                <a:latin typeface="Verdana" panose="020B0604030504040204" pitchFamily="34" charset="0"/>
                <a:ea typeface="Verdana" panose="020B0604030504040204" pitchFamily="34" charset="0"/>
              </a:rPr>
              <a:t>Macronutriments qui favorisent la croissance, la fabrication des muscles et le renouvellement régulier des tissus du corps. Pour un adulte ayant une activité modérée, il est recommandé de consommer 50 à 75 g de protéines par jour. </a:t>
            </a:r>
          </a:p>
          <a:p>
            <a:pPr algn="just"/>
            <a:endParaRPr lang="fr-FR" sz="1200" dirty="0">
              <a:solidFill>
                <a:srgbClr val="000000"/>
              </a:solidFill>
              <a:latin typeface="Verdana" panose="020B0604030504040204" pitchFamily="34" charset="0"/>
              <a:ea typeface="Verdana" panose="020B0604030504040204" pitchFamily="34" charset="0"/>
            </a:endParaRPr>
          </a:p>
          <a:p>
            <a:pPr algn="ctr"/>
            <a:r>
              <a:rPr lang="fr-FR" sz="1200" b="1" dirty="0">
                <a:solidFill>
                  <a:schemeClr val="accent6"/>
                </a:solidFill>
                <a:latin typeface="Verdana" panose="020B0604030504040204" pitchFamily="34" charset="0"/>
                <a:ea typeface="Verdana" panose="020B0604030504040204" pitchFamily="34" charset="0"/>
              </a:rPr>
              <a:t>Dans un plat préparé, les protéines doivent toujours être supérieures aux matières grasses.</a:t>
            </a:r>
          </a:p>
        </p:txBody>
      </p:sp>
      <p:pic>
        <p:nvPicPr>
          <p:cNvPr id="3" name="Image 2">
            <a:extLst>
              <a:ext uri="{FF2B5EF4-FFF2-40B4-BE49-F238E27FC236}">
                <a16:creationId xmlns:a16="http://schemas.microsoft.com/office/drawing/2014/main" id="{EB51FD6B-631F-4735-9B31-3BA9FD74F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88637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11</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255568" y="2996952"/>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89857" y="188640"/>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grpSp>
        <p:nvGrpSpPr>
          <p:cNvPr id="18" name="Groupe 17">
            <a:extLst>
              <a:ext uri="{FF2B5EF4-FFF2-40B4-BE49-F238E27FC236}">
                <a16:creationId xmlns:a16="http://schemas.microsoft.com/office/drawing/2014/main" id="{2DF1DA42-692C-46A1-9ADA-EC63BA809C04}"/>
              </a:ext>
            </a:extLst>
          </p:cNvPr>
          <p:cNvGrpSpPr/>
          <p:nvPr/>
        </p:nvGrpSpPr>
        <p:grpSpPr>
          <a:xfrm>
            <a:off x="-36512" y="3207752"/>
            <a:ext cx="3384375" cy="1517392"/>
            <a:chOff x="35495" y="1124744"/>
            <a:chExt cx="3528392" cy="1034226"/>
          </a:xfrm>
        </p:grpSpPr>
        <p:sp>
          <p:nvSpPr>
            <p:cNvPr id="13" name="Ellipse 12">
              <a:extLst>
                <a:ext uri="{FF2B5EF4-FFF2-40B4-BE49-F238E27FC236}">
                  <a16:creationId xmlns:a16="http://schemas.microsoft.com/office/drawing/2014/main" id="{2680DD27-55C6-4226-934F-D6A96671960E}"/>
                </a:ext>
              </a:extLst>
            </p:cNvPr>
            <p:cNvSpPr/>
            <p:nvPr/>
          </p:nvSpPr>
          <p:spPr>
            <a:xfrm>
              <a:off x="35495" y="1124744"/>
              <a:ext cx="3528392"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FEE1DAD-2483-4B30-AC33-8209C29C5546}"/>
                </a:ext>
              </a:extLst>
            </p:cNvPr>
            <p:cNvCxnSpPr>
              <a:cxnSpLocks/>
            </p:cNvCxnSpPr>
            <p:nvPr/>
          </p:nvCxnSpPr>
          <p:spPr>
            <a:xfrm>
              <a:off x="1799692" y="1700808"/>
              <a:ext cx="713186" cy="458162"/>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ZoneTexte 16">
            <a:extLst>
              <a:ext uri="{FF2B5EF4-FFF2-40B4-BE49-F238E27FC236}">
                <a16:creationId xmlns:a16="http://schemas.microsoft.com/office/drawing/2014/main" id="{4A1F49B4-CA7C-4103-A408-F07F7804C3B5}"/>
              </a:ext>
            </a:extLst>
          </p:cNvPr>
          <p:cNvSpPr txBox="1"/>
          <p:nvPr/>
        </p:nvSpPr>
        <p:spPr>
          <a:xfrm>
            <a:off x="251520" y="4725144"/>
            <a:ext cx="6120680" cy="276999"/>
          </a:xfrm>
          <a:prstGeom prst="rect">
            <a:avLst/>
          </a:prstGeom>
          <a:noFill/>
        </p:spPr>
        <p:txBody>
          <a:bodyPr wrap="square">
            <a:spAutoFit/>
          </a:bodyPr>
          <a:lstStyle/>
          <a:p>
            <a:r>
              <a:rPr lang="fr-FR" sz="1200" b="1" dirty="0">
                <a:solidFill>
                  <a:schemeClr val="accent6"/>
                </a:solidFill>
                <a:latin typeface="Verdana" panose="020B0604030504040204" pitchFamily="34" charset="0"/>
                <a:ea typeface="Verdana" panose="020B0604030504040204" pitchFamily="34" charset="0"/>
              </a:rPr>
              <a:t>Sel  </a:t>
            </a:r>
            <a:r>
              <a:rPr lang="fr-FR" sz="1200" dirty="0">
                <a:solidFill>
                  <a:srgbClr val="000000"/>
                </a:solidFill>
                <a:latin typeface="Verdana" panose="020B0604030504040204" pitchFamily="34" charset="0"/>
                <a:ea typeface="Verdana" panose="020B0604030504040204" pitchFamily="34" charset="0"/>
              </a:rPr>
              <a:t>–La consommation journalière recommandée pour un adulte est de 5g. </a:t>
            </a:r>
            <a:endParaRPr lang="fr-FR" sz="1200" dirty="0">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C8389370-B630-468D-AA39-AC506D994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16438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12</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543600" y="3030411"/>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89857" y="188640"/>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grpSp>
        <p:nvGrpSpPr>
          <p:cNvPr id="18" name="Groupe 17">
            <a:extLst>
              <a:ext uri="{FF2B5EF4-FFF2-40B4-BE49-F238E27FC236}">
                <a16:creationId xmlns:a16="http://schemas.microsoft.com/office/drawing/2014/main" id="{2DF1DA42-692C-46A1-9ADA-EC63BA809C04}"/>
              </a:ext>
            </a:extLst>
          </p:cNvPr>
          <p:cNvGrpSpPr/>
          <p:nvPr/>
        </p:nvGrpSpPr>
        <p:grpSpPr>
          <a:xfrm rot="5174860">
            <a:off x="6950905" y="3991372"/>
            <a:ext cx="733936" cy="2701588"/>
            <a:chOff x="35495" y="1124744"/>
            <a:chExt cx="3528392" cy="2092010"/>
          </a:xfrm>
        </p:grpSpPr>
        <p:sp>
          <p:nvSpPr>
            <p:cNvPr id="13" name="Ellipse 12">
              <a:extLst>
                <a:ext uri="{FF2B5EF4-FFF2-40B4-BE49-F238E27FC236}">
                  <a16:creationId xmlns:a16="http://schemas.microsoft.com/office/drawing/2014/main" id="{2680DD27-55C6-4226-934F-D6A96671960E}"/>
                </a:ext>
              </a:extLst>
            </p:cNvPr>
            <p:cNvSpPr/>
            <p:nvPr/>
          </p:nvSpPr>
          <p:spPr>
            <a:xfrm>
              <a:off x="35495" y="1124744"/>
              <a:ext cx="3528392"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FEE1DAD-2483-4B30-AC33-8209C29C5546}"/>
                </a:ext>
              </a:extLst>
            </p:cNvPr>
            <p:cNvCxnSpPr>
              <a:cxnSpLocks/>
            </p:cNvCxnSpPr>
            <p:nvPr/>
          </p:nvCxnSpPr>
          <p:spPr>
            <a:xfrm rot="17192493" flipH="1">
              <a:off x="58584" y="2060146"/>
              <a:ext cx="1529632" cy="783583"/>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ZoneTexte 16">
            <a:extLst>
              <a:ext uri="{FF2B5EF4-FFF2-40B4-BE49-F238E27FC236}">
                <a16:creationId xmlns:a16="http://schemas.microsoft.com/office/drawing/2014/main" id="{4A1F49B4-CA7C-4103-A408-F07F7804C3B5}"/>
              </a:ext>
            </a:extLst>
          </p:cNvPr>
          <p:cNvSpPr txBox="1"/>
          <p:nvPr/>
        </p:nvSpPr>
        <p:spPr>
          <a:xfrm>
            <a:off x="63884" y="4114815"/>
            <a:ext cx="6923460" cy="2600712"/>
          </a:xfrm>
          <a:prstGeom prst="rect">
            <a:avLst/>
          </a:prstGeom>
          <a:noFill/>
        </p:spPr>
        <p:txBody>
          <a:bodyPr wrap="square">
            <a:spAutoFit/>
          </a:bodyPr>
          <a:lstStyle/>
          <a:p>
            <a:r>
              <a:rPr lang="fr-FR" sz="1200" b="1" dirty="0">
                <a:solidFill>
                  <a:schemeClr val="accent6"/>
                </a:solidFill>
                <a:latin typeface="Verdana" panose="020B0604030504040204" pitchFamily="34" charset="0"/>
                <a:ea typeface="Verdana" panose="020B0604030504040204" pitchFamily="34" charset="0"/>
              </a:rPr>
              <a:t>Les allégations générales</a:t>
            </a:r>
          </a:p>
          <a:p>
            <a:r>
              <a:rPr lang="fr-FR" sz="1200" dirty="0">
                <a:latin typeface="Verdana" panose="020B0604030504040204" pitchFamily="34" charset="0"/>
                <a:ea typeface="Verdana" panose="020B0604030504040204" pitchFamily="34" charset="0"/>
              </a:rPr>
              <a:t>Ce sont des mentions liées à la fabrication du produit. Elles affirment ou suggèrent qu'un aliment possède des caractéristiques particulières liées à son origine, sa nature, sa composition, ses propriétés nutritionnelles, sa production, etc. Il s'agit par exemple des allégations suivantes : « frais », « sans colorant, ni additif », « maison », « artisanal », « fermier », « du terroir », etc.</a:t>
            </a:r>
          </a:p>
          <a:p>
            <a:endParaRPr lang="fr-FR" sz="1200" b="1" dirty="0">
              <a:solidFill>
                <a:schemeClr val="accent6"/>
              </a:solidFill>
              <a:latin typeface="Verdana" panose="020B0604030504040204" pitchFamily="34" charset="0"/>
              <a:ea typeface="Verdana" panose="020B0604030504040204" pitchFamily="34" charset="0"/>
            </a:endParaRPr>
          </a:p>
          <a:p>
            <a:r>
              <a:rPr lang="fr-FR" sz="1100" b="1" i="1" dirty="0">
                <a:solidFill>
                  <a:schemeClr val="accent6"/>
                </a:solidFill>
                <a:latin typeface="Verdana" panose="020B0604030504040204" pitchFamily="34" charset="0"/>
                <a:ea typeface="Verdana" panose="020B0604030504040204" pitchFamily="34" charset="0"/>
              </a:rPr>
              <a:t>On trouve également des allégations de santé: </a:t>
            </a:r>
          </a:p>
          <a:p>
            <a:r>
              <a:rPr lang="fr-FR" sz="1100" i="1" dirty="0">
                <a:latin typeface="Verdana" panose="020B0604030504040204" pitchFamily="34" charset="0"/>
                <a:ea typeface="Verdana" panose="020B0604030504040204" pitchFamily="34" charset="0"/>
              </a:rPr>
              <a:t>Elles correspondent aux mentions liées au contenu nutritionnel du produit, elles suggèrent qu'une denrée alimentaire possède des propriétés nutritionnelles bénéfiques pour la santé comme par exemple des mentions « faible teneur en graisse », « sans sucre ajouté » ou « riche en fibre ».</a:t>
            </a:r>
          </a:p>
          <a:p>
            <a:endParaRPr lang="fr-FR" sz="1200" dirty="0">
              <a:latin typeface="Verdana" panose="020B0604030504040204" pitchFamily="34" charset="0"/>
              <a:ea typeface="Verdana" panose="020B0604030504040204" pitchFamily="34" charset="0"/>
            </a:endParaRPr>
          </a:p>
          <a:p>
            <a:endParaRPr lang="fr-FR" sz="1200" b="1" dirty="0">
              <a:solidFill>
                <a:schemeClr val="accent6"/>
              </a:solidFill>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50F955FE-D17B-4149-9FFE-5BC9A5D77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16851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6ABD6F-7759-402B-8734-59E47E6BE093}"/>
              </a:ext>
            </a:extLst>
          </p:cNvPr>
          <p:cNvSpPr>
            <a:spLocks noGrp="1"/>
          </p:cNvSpPr>
          <p:nvPr>
            <p:ph type="sldNum" sz="quarter" idx="12"/>
          </p:nvPr>
        </p:nvSpPr>
        <p:spPr/>
        <p:txBody>
          <a:bodyPr/>
          <a:lstStyle/>
          <a:p>
            <a:fld id="{7BD113B8-4413-4205-8ADD-FE2CD16EE939}" type="slidenum">
              <a:rPr lang="fr-FR" smtClean="0"/>
              <a:t>13</a:t>
            </a:fld>
            <a:endParaRPr lang="fr-FR" dirty="0"/>
          </a:p>
        </p:txBody>
      </p:sp>
      <p:sp>
        <p:nvSpPr>
          <p:cNvPr id="3" name="Rectangle 1">
            <a:extLst>
              <a:ext uri="{FF2B5EF4-FFF2-40B4-BE49-F238E27FC236}">
                <a16:creationId xmlns:a16="http://schemas.microsoft.com/office/drawing/2014/main" id="{5A9299C5-3A84-4C56-A2E2-EFB810D8DC31}"/>
              </a:ext>
            </a:extLst>
          </p:cNvPr>
          <p:cNvSpPr>
            <a:spLocks noChangeArrowheads="1"/>
          </p:cNvSpPr>
          <p:nvPr/>
        </p:nvSpPr>
        <p:spPr bwMode="auto">
          <a:xfrm>
            <a:off x="152161" y="260648"/>
            <a:ext cx="8668311"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accent6"/>
                </a:solidFill>
                <a:effectLst/>
                <a:latin typeface="Verdana" panose="020B0604030504040204" pitchFamily="34" charset="0"/>
                <a:ea typeface="Verdana" panose="020B0604030504040204" pitchFamily="34" charset="0"/>
              </a:rPr>
              <a:t>Le système d'étiquetage Nutri-Score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chemeClr val="accent6"/>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Pour rendre les informations nutritionnelles plus claires et plus lisibles, depuis avril 2017, le logo Nutri- Score peut être apposé sur la face avant des emballages. Il s'agit d'un système d'étiquetage nutritionnel complémentaire à la déclaration nutritionnelle obligatoire fixée par la réglementation européenne.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Le Nutri-Score prend en compte</a:t>
            </a: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pour 100 grammes de produit</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la teneur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en </a:t>
            </a: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nutriments et aliments à favoriser : </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fibres, protéines, fruits et légumes;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en </a:t>
            </a:r>
            <a:r>
              <a:rPr kumimoji="0" lang="fr-FR" altLang="fr-FR" sz="1400" b="1" i="0" u="none" strike="noStrike" cap="none" normalizeH="0" baseline="0" dirty="0">
                <a:ln>
                  <a:noFill/>
                </a:ln>
                <a:solidFill>
                  <a:schemeClr val="tx1"/>
                </a:solidFill>
                <a:effectLst/>
                <a:latin typeface="Verdana" panose="020B0604030504040204" pitchFamily="34" charset="0"/>
                <a:ea typeface="Verdana" panose="020B0604030504040204" pitchFamily="34" charset="0"/>
              </a:rPr>
              <a:t>nutriments à limiter : </a:t>
            </a: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énergie, acides gras saturés, sucres, sel.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Après calcul, le score obtenu pour un produit permet de lui attribuer une lettre et une couleur.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1" u="none" strike="noStrike" cap="none" normalizeH="0" baseline="0" dirty="0">
                <a:ln>
                  <a:noFill/>
                </a:ln>
                <a:solidFill>
                  <a:schemeClr val="accent6"/>
                </a:solidFill>
                <a:effectLst/>
                <a:latin typeface="Verdana" panose="020B0604030504040204" pitchFamily="34" charset="0"/>
                <a:ea typeface="Verdana" panose="020B0604030504040204" pitchFamily="34" charset="0"/>
              </a:rPr>
              <a:t>.</a:t>
            </a:r>
          </a:p>
        </p:txBody>
      </p:sp>
      <p:sp>
        <p:nvSpPr>
          <p:cNvPr id="4" name="ZoneTexte 3">
            <a:extLst>
              <a:ext uri="{FF2B5EF4-FFF2-40B4-BE49-F238E27FC236}">
                <a16:creationId xmlns:a16="http://schemas.microsoft.com/office/drawing/2014/main" id="{7FCAE436-1977-4EA2-A5DB-71F5C3775956}"/>
              </a:ext>
            </a:extLst>
          </p:cNvPr>
          <p:cNvSpPr txBox="1"/>
          <p:nvPr/>
        </p:nvSpPr>
        <p:spPr>
          <a:xfrm>
            <a:off x="467543" y="5674022"/>
            <a:ext cx="8081903" cy="923330"/>
          </a:xfrm>
          <a:prstGeom prst="rect">
            <a:avLst/>
          </a:prstGeom>
          <a:noFill/>
        </p:spPr>
        <p:txBody>
          <a:bodyPr wrap="square" rtlCol="0">
            <a:spAutoFit/>
          </a:bodyPr>
          <a:lstStyle/>
          <a:p>
            <a:pPr algn="ctr"/>
            <a:r>
              <a:rPr kumimoji="0" lang="fr-FR" altLang="fr-FR" sz="1800" b="1" i="1" u="none" strike="noStrike" cap="none" normalizeH="0" baseline="0" dirty="0">
                <a:ln>
                  <a:noFill/>
                </a:ln>
                <a:solidFill>
                  <a:schemeClr val="accent6"/>
                </a:solidFill>
                <a:effectLst/>
                <a:latin typeface="Verdana" panose="020B0604030504040204" pitchFamily="34" charset="0"/>
                <a:ea typeface="Verdana" panose="020B0604030504040204" pitchFamily="34" charset="0"/>
              </a:rPr>
              <a:t>L'apposition du logo Nutri-Score est facultative. Elle repose sur le volontariat des entreprises de l’agroalimentaire et des distributeurs</a:t>
            </a:r>
            <a:endParaRPr lang="fr-FR" dirty="0"/>
          </a:p>
        </p:txBody>
      </p:sp>
      <p:pic>
        <p:nvPicPr>
          <p:cNvPr id="6" name="Image 5" descr="Une image contenant capture d’écran&#10;&#10;Description générée automatiquement">
            <a:extLst>
              <a:ext uri="{FF2B5EF4-FFF2-40B4-BE49-F238E27FC236}">
                <a16:creationId xmlns:a16="http://schemas.microsoft.com/office/drawing/2014/main" id="{2BD483ED-029C-47A8-B1B5-ABD45E56A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36" y="3212976"/>
            <a:ext cx="5252004" cy="2280306"/>
          </a:xfrm>
          <a:prstGeom prst="rect">
            <a:avLst/>
          </a:prstGeom>
        </p:spPr>
      </p:pic>
      <p:grpSp>
        <p:nvGrpSpPr>
          <p:cNvPr id="7" name="Groupe 6">
            <a:extLst>
              <a:ext uri="{FF2B5EF4-FFF2-40B4-BE49-F238E27FC236}">
                <a16:creationId xmlns:a16="http://schemas.microsoft.com/office/drawing/2014/main" id="{B469ECD6-646D-4CE8-8E36-E57E90207846}"/>
              </a:ext>
            </a:extLst>
          </p:cNvPr>
          <p:cNvGrpSpPr/>
          <p:nvPr/>
        </p:nvGrpSpPr>
        <p:grpSpPr>
          <a:xfrm>
            <a:off x="395536" y="3212977"/>
            <a:ext cx="2232248" cy="2520279"/>
            <a:chOff x="3006687" y="2775413"/>
            <a:chExt cx="2492896" cy="2978903"/>
          </a:xfrm>
        </p:grpSpPr>
        <p:pic>
          <p:nvPicPr>
            <p:cNvPr id="8" name="Image 7" descr="Une image contenant alimentation&#10;&#10;Description générée automatiquement">
              <a:extLst>
                <a:ext uri="{FF2B5EF4-FFF2-40B4-BE49-F238E27FC236}">
                  <a16:creationId xmlns:a16="http://schemas.microsoft.com/office/drawing/2014/main" id="{DFAA4B33-7E38-445D-93C3-3F387BEF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687" y="2775413"/>
              <a:ext cx="2492896" cy="2492896"/>
            </a:xfrm>
            <a:prstGeom prst="rect">
              <a:avLst/>
            </a:prstGeom>
          </p:spPr>
        </p:pic>
        <p:sp>
          <p:nvSpPr>
            <p:cNvPr id="9" name="ZoneTexte 8">
              <a:extLst>
                <a:ext uri="{FF2B5EF4-FFF2-40B4-BE49-F238E27FC236}">
                  <a16:creationId xmlns:a16="http://schemas.microsoft.com/office/drawing/2014/main" id="{38408161-B5B4-4127-9A8F-E09C7B69EE3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sp>
        <p:nvSpPr>
          <p:cNvPr id="11" name="Ellipse 10">
            <a:extLst>
              <a:ext uri="{FF2B5EF4-FFF2-40B4-BE49-F238E27FC236}">
                <a16:creationId xmlns:a16="http://schemas.microsoft.com/office/drawing/2014/main" id="{55B3D2E7-41A1-4AB5-9A58-913344CA038D}"/>
              </a:ext>
            </a:extLst>
          </p:cNvPr>
          <p:cNvSpPr/>
          <p:nvPr/>
        </p:nvSpPr>
        <p:spPr>
          <a:xfrm rot="15481595">
            <a:off x="884713" y="4776453"/>
            <a:ext cx="733936" cy="7439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5" name="Image 4">
            <a:extLst>
              <a:ext uri="{FF2B5EF4-FFF2-40B4-BE49-F238E27FC236}">
                <a16:creationId xmlns:a16="http://schemas.microsoft.com/office/drawing/2014/main" id="{87042488-F2E6-4E74-A629-C637E283F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66455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14</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804248" y="3429000"/>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89857" y="188640"/>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sp>
        <p:nvSpPr>
          <p:cNvPr id="13" name="Ellipse 12">
            <a:extLst>
              <a:ext uri="{FF2B5EF4-FFF2-40B4-BE49-F238E27FC236}">
                <a16:creationId xmlns:a16="http://schemas.microsoft.com/office/drawing/2014/main" id="{2680DD27-55C6-4226-934F-D6A96671960E}"/>
              </a:ext>
            </a:extLst>
          </p:cNvPr>
          <p:cNvSpPr/>
          <p:nvPr/>
        </p:nvSpPr>
        <p:spPr>
          <a:xfrm rot="5174860">
            <a:off x="4128714" y="-1112359"/>
            <a:ext cx="3478860" cy="568918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ZoneTexte 16">
            <a:extLst>
              <a:ext uri="{FF2B5EF4-FFF2-40B4-BE49-F238E27FC236}">
                <a16:creationId xmlns:a16="http://schemas.microsoft.com/office/drawing/2014/main" id="{4A1F49B4-CA7C-4103-A408-F07F7804C3B5}"/>
              </a:ext>
            </a:extLst>
          </p:cNvPr>
          <p:cNvSpPr txBox="1"/>
          <p:nvPr/>
        </p:nvSpPr>
        <p:spPr>
          <a:xfrm>
            <a:off x="63884" y="4114815"/>
            <a:ext cx="6923460" cy="1384995"/>
          </a:xfrm>
          <a:prstGeom prst="rect">
            <a:avLst/>
          </a:prstGeom>
          <a:noFill/>
        </p:spPr>
        <p:txBody>
          <a:bodyPr wrap="square">
            <a:spAutoFit/>
          </a:bodyPr>
          <a:lstStyle/>
          <a:p>
            <a:r>
              <a:rPr lang="fr-FR" b="1" dirty="0">
                <a:solidFill>
                  <a:schemeClr val="accent6"/>
                </a:solidFill>
              </a:rPr>
              <a:t>Longueur de la liste des ingrédients :</a:t>
            </a:r>
          </a:p>
          <a:p>
            <a:r>
              <a:rPr lang="fr-FR" dirty="0"/>
              <a:t>Plus elle est longue, plus l’aliment est éloigné d’une préparation maison. Dit autrement : plus il y a d’ingrédients, plus la probabilité que vous soyez en face d’un aliment ultra-transformé est grande.</a:t>
            </a:r>
          </a:p>
          <a:p>
            <a:endParaRPr lang="fr-FR" sz="1200" b="1" dirty="0">
              <a:solidFill>
                <a:schemeClr val="accent6"/>
              </a:solidFill>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2F9F0CB4-F29C-40D8-BE87-50F717566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89007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15</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804248" y="3429000"/>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89857" y="188640"/>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sp>
        <p:nvSpPr>
          <p:cNvPr id="13" name="Ellipse 12">
            <a:extLst>
              <a:ext uri="{FF2B5EF4-FFF2-40B4-BE49-F238E27FC236}">
                <a16:creationId xmlns:a16="http://schemas.microsoft.com/office/drawing/2014/main" id="{2680DD27-55C6-4226-934F-D6A96671960E}"/>
              </a:ext>
            </a:extLst>
          </p:cNvPr>
          <p:cNvSpPr/>
          <p:nvPr/>
        </p:nvSpPr>
        <p:spPr>
          <a:xfrm rot="5174860">
            <a:off x="4128714" y="-1112359"/>
            <a:ext cx="3478860" cy="568918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ZoneTexte 16">
            <a:extLst>
              <a:ext uri="{FF2B5EF4-FFF2-40B4-BE49-F238E27FC236}">
                <a16:creationId xmlns:a16="http://schemas.microsoft.com/office/drawing/2014/main" id="{4A1F49B4-CA7C-4103-A408-F07F7804C3B5}"/>
              </a:ext>
            </a:extLst>
          </p:cNvPr>
          <p:cNvSpPr txBox="1"/>
          <p:nvPr/>
        </p:nvSpPr>
        <p:spPr>
          <a:xfrm>
            <a:off x="63884" y="3861048"/>
            <a:ext cx="7244420" cy="2985433"/>
          </a:xfrm>
          <a:prstGeom prst="rect">
            <a:avLst/>
          </a:prstGeom>
          <a:noFill/>
        </p:spPr>
        <p:txBody>
          <a:bodyPr wrap="square">
            <a:spAutoFit/>
          </a:bodyPr>
          <a:lstStyle/>
          <a:p>
            <a:r>
              <a:rPr lang="fr-FR" b="1" dirty="0">
                <a:solidFill>
                  <a:schemeClr val="accent6"/>
                </a:solidFill>
              </a:rPr>
              <a:t>La qualité des premiers ingrédients</a:t>
            </a:r>
          </a:p>
          <a:p>
            <a:r>
              <a:rPr lang="fr-FR" dirty="0"/>
              <a:t>Les ingrédients étant rangés par ordre </a:t>
            </a:r>
            <a:r>
              <a:rPr lang="fr-FR" b="1" dirty="0"/>
              <a:t>décroissant</a:t>
            </a:r>
            <a:r>
              <a:rPr lang="fr-FR" dirty="0"/>
              <a:t> de poids, les premiers de la liste donnent déjà une indication sur la qualité du produit. </a:t>
            </a:r>
          </a:p>
          <a:p>
            <a:r>
              <a:rPr lang="fr-FR" dirty="0"/>
              <a:t>Ici on remarque qu’en 2éme et 3éme ingrédient on voit eau et crème, c’est-à-dire qu’ils sont présents en proportion plus importante que le fromage qui arrive en 5éme position. </a:t>
            </a:r>
          </a:p>
          <a:p>
            <a:r>
              <a:rPr lang="fr-FR" dirty="0"/>
              <a:t>Si on décortique il y 153g de pâtes ; 15g de fromage… </a:t>
            </a:r>
          </a:p>
          <a:p>
            <a:endParaRPr lang="fr-FR" dirty="0"/>
          </a:p>
          <a:p>
            <a:r>
              <a:rPr lang="fr-FR" sz="1600" i="1" dirty="0"/>
              <a:t>Lorsque l’on regarde la composition d’un plat préparé à base de viande ou de poisson, on préférera celui qui présente la teneur la plus importante en ces ingrédients. </a:t>
            </a:r>
          </a:p>
          <a:p>
            <a:endParaRPr lang="fr-FR" sz="1200" b="1" dirty="0">
              <a:solidFill>
                <a:schemeClr val="accent6"/>
              </a:solidFill>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19A06653-16CC-4682-A9F3-898B9DD2A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00645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16</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804248" y="3429000"/>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extLst>
              <p:ext uri="{D42A27DB-BD31-4B8C-83A1-F6EECF244321}">
                <p14:modId xmlns:p14="http://schemas.microsoft.com/office/powerpoint/2010/main" val="2146743885"/>
              </p:ext>
            </p:extLst>
          </p:nvPr>
        </p:nvGraphicFramePr>
        <p:xfrm>
          <a:off x="189857" y="188640"/>
          <a:ext cx="3384375" cy="3682773"/>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96870">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sp>
        <p:nvSpPr>
          <p:cNvPr id="13" name="Ellipse 12">
            <a:extLst>
              <a:ext uri="{FF2B5EF4-FFF2-40B4-BE49-F238E27FC236}">
                <a16:creationId xmlns:a16="http://schemas.microsoft.com/office/drawing/2014/main" id="{2680DD27-55C6-4226-934F-D6A96671960E}"/>
              </a:ext>
            </a:extLst>
          </p:cNvPr>
          <p:cNvSpPr/>
          <p:nvPr/>
        </p:nvSpPr>
        <p:spPr>
          <a:xfrm rot="5174860">
            <a:off x="5554641" y="-411601"/>
            <a:ext cx="975256" cy="512517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ZoneTexte 16">
            <a:extLst>
              <a:ext uri="{FF2B5EF4-FFF2-40B4-BE49-F238E27FC236}">
                <a16:creationId xmlns:a16="http://schemas.microsoft.com/office/drawing/2014/main" id="{4A1F49B4-CA7C-4103-A408-F07F7804C3B5}"/>
              </a:ext>
            </a:extLst>
          </p:cNvPr>
          <p:cNvSpPr txBox="1"/>
          <p:nvPr/>
        </p:nvSpPr>
        <p:spPr>
          <a:xfrm>
            <a:off x="189857" y="3961142"/>
            <a:ext cx="7244420" cy="1107996"/>
          </a:xfrm>
          <a:prstGeom prst="rect">
            <a:avLst/>
          </a:prstGeom>
          <a:noFill/>
        </p:spPr>
        <p:txBody>
          <a:bodyPr wrap="square">
            <a:spAutoFit/>
          </a:bodyPr>
          <a:lstStyle/>
          <a:p>
            <a:r>
              <a:rPr lang="fr-FR" b="1" dirty="0">
                <a:solidFill>
                  <a:schemeClr val="accent6"/>
                </a:solidFill>
              </a:rPr>
              <a:t>La présence d’épaississants </a:t>
            </a:r>
          </a:p>
          <a:p>
            <a:r>
              <a:rPr lang="fr-FR" dirty="0"/>
              <a:t>Les épaississants donnent du corps à une préparation liquide. Un peu le même rôle que la farine dans une sauce à la maison</a:t>
            </a:r>
          </a:p>
          <a:p>
            <a:endParaRPr lang="fr-FR" sz="1200" b="1" dirty="0">
              <a:solidFill>
                <a:schemeClr val="accent6"/>
              </a:solidFill>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7A40855D-672E-49EE-BD83-83D6582D9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9576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17</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750199" y="891061"/>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804248" y="3429000"/>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89857" y="188640"/>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sp>
        <p:nvSpPr>
          <p:cNvPr id="13" name="Ellipse 12">
            <a:extLst>
              <a:ext uri="{FF2B5EF4-FFF2-40B4-BE49-F238E27FC236}">
                <a16:creationId xmlns:a16="http://schemas.microsoft.com/office/drawing/2014/main" id="{2680DD27-55C6-4226-934F-D6A96671960E}"/>
              </a:ext>
            </a:extLst>
          </p:cNvPr>
          <p:cNvSpPr/>
          <p:nvPr/>
        </p:nvSpPr>
        <p:spPr>
          <a:xfrm rot="5174860">
            <a:off x="5318023" y="1506"/>
            <a:ext cx="1525158" cy="539148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ZoneTexte 16">
            <a:extLst>
              <a:ext uri="{FF2B5EF4-FFF2-40B4-BE49-F238E27FC236}">
                <a16:creationId xmlns:a16="http://schemas.microsoft.com/office/drawing/2014/main" id="{4A1F49B4-CA7C-4103-A408-F07F7804C3B5}"/>
              </a:ext>
            </a:extLst>
          </p:cNvPr>
          <p:cNvSpPr txBox="1"/>
          <p:nvPr/>
        </p:nvSpPr>
        <p:spPr>
          <a:xfrm>
            <a:off x="63884" y="3861048"/>
            <a:ext cx="7244420" cy="2769989"/>
          </a:xfrm>
          <a:prstGeom prst="rect">
            <a:avLst/>
          </a:prstGeom>
          <a:noFill/>
        </p:spPr>
        <p:txBody>
          <a:bodyPr wrap="square">
            <a:spAutoFit/>
          </a:bodyPr>
          <a:lstStyle/>
          <a:p>
            <a:r>
              <a:rPr lang="fr-FR" b="1" dirty="0">
                <a:solidFill>
                  <a:schemeClr val="accent6"/>
                </a:solidFill>
              </a:rPr>
              <a:t>La présence d’additifs et d’arôme:</a:t>
            </a:r>
          </a:p>
          <a:p>
            <a:r>
              <a:rPr lang="fr-FR" dirty="0"/>
              <a:t>Épaississant, émulsifiants, édulcorants, exhausteurs de goût, colorants, poudre à lever, conservateurs… sont le signe imparable que vous êtes en présence d’un aliment 100 % industriel, ultra-transformé. Moins il y en a, mieux on se porte. </a:t>
            </a:r>
          </a:p>
          <a:p>
            <a:endParaRPr lang="fr-FR" b="1" dirty="0">
              <a:solidFill>
                <a:schemeClr val="accent6"/>
              </a:solidFill>
            </a:endParaRPr>
          </a:p>
          <a:p>
            <a:r>
              <a:rPr lang="fr-FR" b="1" dirty="0">
                <a:solidFill>
                  <a:schemeClr val="accent6"/>
                </a:solidFill>
              </a:rPr>
              <a:t>E202 : </a:t>
            </a:r>
            <a:r>
              <a:rPr lang="fr-FR" b="1" dirty="0" err="1">
                <a:solidFill>
                  <a:schemeClr val="accent6"/>
                </a:solidFill>
              </a:rPr>
              <a:t>Sorbate</a:t>
            </a:r>
            <a:r>
              <a:rPr lang="fr-FR" b="1" dirty="0">
                <a:solidFill>
                  <a:schemeClr val="accent6"/>
                </a:solidFill>
              </a:rPr>
              <a:t> de potassium, c’est un conservateur.</a:t>
            </a:r>
          </a:p>
          <a:p>
            <a:r>
              <a:rPr lang="fr-FR" b="1" dirty="0">
                <a:solidFill>
                  <a:schemeClr val="accent6"/>
                </a:solidFill>
              </a:rPr>
              <a:t>E262i: </a:t>
            </a:r>
            <a:r>
              <a:rPr lang="fr-FR" b="1" dirty="0" err="1">
                <a:solidFill>
                  <a:schemeClr val="accent6"/>
                </a:solidFill>
              </a:rPr>
              <a:t>Acetate</a:t>
            </a:r>
            <a:r>
              <a:rPr lang="fr-FR" b="1" dirty="0">
                <a:solidFill>
                  <a:schemeClr val="accent6"/>
                </a:solidFill>
              </a:rPr>
              <a:t> de sodium, c’est un conservateur</a:t>
            </a:r>
          </a:p>
          <a:p>
            <a:r>
              <a:rPr lang="fr-FR" b="1" dirty="0">
                <a:solidFill>
                  <a:schemeClr val="accent6"/>
                </a:solidFill>
              </a:rPr>
              <a:t>E1105 Lysozyme, conservateur, extrait du blanc d’œuf.</a:t>
            </a:r>
          </a:p>
          <a:p>
            <a:endParaRPr lang="fr-FR" sz="1200" b="1" dirty="0">
              <a:solidFill>
                <a:schemeClr val="accent6"/>
              </a:solidFill>
              <a:latin typeface="Verdana" panose="020B0604030504040204" pitchFamily="34" charset="0"/>
              <a:ea typeface="Verdana" panose="020B0604030504040204" pitchFamily="34" charset="0"/>
            </a:endParaRPr>
          </a:p>
        </p:txBody>
      </p:sp>
      <p:pic>
        <p:nvPicPr>
          <p:cNvPr id="3" name="Image 2">
            <a:extLst>
              <a:ext uri="{FF2B5EF4-FFF2-40B4-BE49-F238E27FC236}">
                <a16:creationId xmlns:a16="http://schemas.microsoft.com/office/drawing/2014/main" id="{659A6A9F-8BB9-43D5-BA1B-846A83A55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9163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CBA1019-EABD-4F19-AFB9-4457CC2B7ADB}"/>
              </a:ext>
            </a:extLst>
          </p:cNvPr>
          <p:cNvSpPr>
            <a:spLocks noGrp="1"/>
          </p:cNvSpPr>
          <p:nvPr>
            <p:ph type="sldNum" sz="quarter" idx="12"/>
          </p:nvPr>
        </p:nvSpPr>
        <p:spPr/>
        <p:txBody>
          <a:bodyPr/>
          <a:lstStyle/>
          <a:p>
            <a:fld id="{7BD113B8-4413-4205-8ADD-FE2CD16EE939}" type="slidenum">
              <a:rPr lang="fr-FR" smtClean="0"/>
              <a:t>18</a:t>
            </a:fld>
            <a:endParaRPr lang="fr-FR" dirty="0"/>
          </a:p>
        </p:txBody>
      </p:sp>
      <p:sp>
        <p:nvSpPr>
          <p:cNvPr id="6" name="ZoneTexte 5">
            <a:extLst>
              <a:ext uri="{FF2B5EF4-FFF2-40B4-BE49-F238E27FC236}">
                <a16:creationId xmlns:a16="http://schemas.microsoft.com/office/drawing/2014/main" id="{A27EDF07-2321-45D0-AABC-64F4B85544EA}"/>
              </a:ext>
            </a:extLst>
          </p:cNvPr>
          <p:cNvSpPr txBox="1"/>
          <p:nvPr/>
        </p:nvSpPr>
        <p:spPr>
          <a:xfrm>
            <a:off x="611560" y="478413"/>
            <a:ext cx="7200800" cy="646331"/>
          </a:xfrm>
          <a:prstGeom prst="rect">
            <a:avLst/>
          </a:prstGeom>
          <a:noFill/>
        </p:spPr>
        <p:txBody>
          <a:bodyPr wrap="square">
            <a:spAutoFit/>
          </a:bodyPr>
          <a:lstStyle/>
          <a:p>
            <a:r>
              <a:rPr lang="fr-FR" sz="1800" b="1" dirty="0">
                <a:solidFill>
                  <a:srgbClr val="F0844A"/>
                </a:solidFill>
                <a:latin typeface="Verdana" panose="020B0604030504040204" pitchFamily="34" charset="0"/>
                <a:ea typeface="Verdana" panose="020B0604030504040204" pitchFamily="34" charset="0"/>
              </a:rPr>
              <a:t>Additifs, conservateurs… </a:t>
            </a:r>
          </a:p>
          <a:p>
            <a:endParaRPr lang="fr-FR" sz="1800" b="1" dirty="0">
              <a:solidFill>
                <a:srgbClr val="F0844A"/>
              </a:solidFill>
              <a:latin typeface="Verdana" panose="020B0604030504040204" pitchFamily="34" charset="0"/>
              <a:ea typeface="Verdana" panose="020B0604030504040204" pitchFamily="34" charset="0"/>
            </a:endParaRPr>
          </a:p>
        </p:txBody>
      </p:sp>
      <p:pic>
        <p:nvPicPr>
          <p:cNvPr id="5" name="Image 4" descr="Une image contenant table, intérieur, éléments, alimentation&#10;&#10;Description générée automatiquement">
            <a:extLst>
              <a:ext uri="{FF2B5EF4-FFF2-40B4-BE49-F238E27FC236}">
                <a16:creationId xmlns:a16="http://schemas.microsoft.com/office/drawing/2014/main" id="{08D6C845-ADE7-4646-AE2C-431BA1FAD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18" y="1001781"/>
            <a:ext cx="7481190" cy="5091515"/>
          </a:xfrm>
          <a:prstGeom prst="rect">
            <a:avLst/>
          </a:prstGeom>
        </p:spPr>
      </p:pic>
      <p:pic>
        <p:nvPicPr>
          <p:cNvPr id="3" name="Image 2">
            <a:extLst>
              <a:ext uri="{FF2B5EF4-FFF2-40B4-BE49-F238E27FC236}">
                <a16:creationId xmlns:a16="http://schemas.microsoft.com/office/drawing/2014/main" id="{04A438C3-EF66-4676-8959-A3935F444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418243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E636771-9431-4289-BEC2-433B4539FA58}"/>
              </a:ext>
            </a:extLst>
          </p:cNvPr>
          <p:cNvSpPr>
            <a:spLocks noGrp="1"/>
          </p:cNvSpPr>
          <p:nvPr>
            <p:ph type="sldNum" sz="quarter" idx="12"/>
          </p:nvPr>
        </p:nvSpPr>
        <p:spPr/>
        <p:txBody>
          <a:bodyPr/>
          <a:lstStyle/>
          <a:p>
            <a:fld id="{7BD113B8-4413-4205-8ADD-FE2CD16EE939}" type="slidenum">
              <a:rPr lang="fr-FR" smtClean="0"/>
              <a:t>19</a:t>
            </a:fld>
            <a:endParaRPr lang="fr-FR" dirty="0"/>
          </a:p>
        </p:txBody>
      </p:sp>
      <p:sp>
        <p:nvSpPr>
          <p:cNvPr id="3" name="Rectangle 1">
            <a:extLst>
              <a:ext uri="{FF2B5EF4-FFF2-40B4-BE49-F238E27FC236}">
                <a16:creationId xmlns:a16="http://schemas.microsoft.com/office/drawing/2014/main" id="{51B3BFD1-5686-46C7-99C0-44AF3DF662D9}"/>
              </a:ext>
            </a:extLst>
          </p:cNvPr>
          <p:cNvSpPr>
            <a:spLocks noChangeArrowheads="1"/>
          </p:cNvSpPr>
          <p:nvPr/>
        </p:nvSpPr>
        <p:spPr bwMode="auto">
          <a:xfrm>
            <a:off x="107504" y="-99392"/>
            <a:ext cx="8928992" cy="772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accent6"/>
                </a:solidFill>
                <a:effectLst/>
                <a:latin typeface="+mj-lt"/>
              </a:rPr>
              <a:t>Conservateurs : </a:t>
            </a:r>
            <a:endParaRPr kumimoji="0" lang="fr-FR" altLang="fr-FR" sz="1600" b="0" i="0" u="none" strike="noStrike" cap="none" normalizeH="0" baseline="0" dirty="0">
              <a:ln>
                <a:noFill/>
              </a:ln>
              <a:solidFill>
                <a:schemeClr val="accent6"/>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j-lt"/>
              </a:rPr>
              <a:t>Des substances minérales ou organiques ralentissant le développement des germes, et donc permettant de garder les produits plus longtemps.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b="1" dirty="0">
                <a:solidFill>
                  <a:schemeClr val="accent6"/>
                </a:solidFill>
                <a:latin typeface="+mj-lt"/>
              </a:rPr>
              <a:t>Les sulfites: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j-lt"/>
              </a:rPr>
              <a:t>Elles sont aussi présentes dans certains plats préparés, pas uniquement dans le vin,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j-lt"/>
              </a:rPr>
              <a:t>Elles sont utilisées en tant qu’anti-oxydant, pour conserver les plats… </a:t>
            </a:r>
          </a:p>
          <a:p>
            <a:pPr eaLnBrk="0" fontAlgn="base" hangingPunct="0">
              <a:spcBef>
                <a:spcPct val="0"/>
              </a:spcBef>
              <a:spcAft>
                <a:spcPct val="0"/>
              </a:spcAft>
            </a:pPr>
            <a:endParaRPr lang="fr-FR" altLang="fr-FR" sz="1600" dirty="0">
              <a:latin typeface="+mj-lt"/>
            </a:endParaRPr>
          </a:p>
          <a:p>
            <a:pPr eaLnBrk="0" fontAlgn="base" hangingPunct="0">
              <a:spcBef>
                <a:spcPct val="0"/>
              </a:spcBef>
              <a:spcAft>
                <a:spcPct val="0"/>
              </a:spcAft>
            </a:pPr>
            <a:r>
              <a:rPr lang="fr-FR" altLang="fr-FR" sz="1600" b="1" dirty="0">
                <a:solidFill>
                  <a:schemeClr val="accent6"/>
                </a:solidFill>
                <a:latin typeface="+mj-lt"/>
              </a:rPr>
              <a:t>Les colorants</a:t>
            </a:r>
            <a:endParaRPr kumimoji="0" lang="fr-FR" altLang="fr-FR" sz="1600" b="1" i="0" u="none" strike="noStrike" cap="none" normalizeH="0" baseline="0" dirty="0">
              <a:ln>
                <a:noFill/>
              </a:ln>
              <a:solidFill>
                <a:schemeClr val="accent6"/>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j-lt"/>
              </a:rPr>
              <a:t>Ils servent, selon l’EFSA,  (Autorité européenne de sécurité des aliments), à </a:t>
            </a:r>
            <a:r>
              <a:rPr kumimoji="0" lang="fr-FR" altLang="fr-FR" sz="1600" b="0" i="1" u="none" strike="noStrike" cap="none" normalizeH="0" baseline="0" dirty="0">
                <a:ln>
                  <a:noFill/>
                </a:ln>
                <a:solidFill>
                  <a:schemeClr val="tx1"/>
                </a:solidFill>
                <a:effectLst/>
                <a:latin typeface="+mj-lt"/>
              </a:rPr>
              <a:t>“compenser les pertes de couleur dues à l’exposition à la lumière, à l’air, à l’humidité et aux variations de température”</a:t>
            </a:r>
            <a:r>
              <a:rPr kumimoji="0" lang="fr-FR" altLang="fr-FR" sz="1600" b="0" i="0" u="none" strike="noStrike" cap="none" normalizeH="0" baseline="0" dirty="0">
                <a:ln>
                  <a:noFill/>
                </a:ln>
                <a:solidFill>
                  <a:schemeClr val="tx1"/>
                </a:solidFill>
                <a:effectLst/>
                <a:latin typeface="+mj-lt"/>
              </a:rPr>
              <a:t>, à </a:t>
            </a:r>
            <a:r>
              <a:rPr kumimoji="0" lang="fr-FR" altLang="fr-FR" sz="1600" b="0" i="1" u="none" strike="noStrike" cap="none" normalizeH="0" baseline="0" dirty="0">
                <a:ln>
                  <a:noFill/>
                </a:ln>
                <a:solidFill>
                  <a:schemeClr val="tx1"/>
                </a:solidFill>
                <a:effectLst/>
                <a:latin typeface="+mj-lt"/>
              </a:rPr>
              <a:t>“renforcer les couleurs naturelles” et à “ajouter de la couleur à des aliments qui, dans le cas contraire, n’auraient pas de couleur ou une couleur différente”</a:t>
            </a:r>
            <a:r>
              <a:rPr kumimoji="0" lang="fr-FR" altLang="fr-FR" sz="1600" b="0" i="0" u="none" strike="noStrike" cap="none" normalizeH="0" baseline="0" dirty="0">
                <a:ln>
                  <a:noFill/>
                </a:ln>
                <a:solidFill>
                  <a:schemeClr val="tx1"/>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j-lt"/>
              </a:rPr>
              <a:t>Bref, un donner envie de manger un plat bien joli et pas d’une couleur douteuse. </a:t>
            </a:r>
            <a:r>
              <a:rPr kumimoji="0" lang="fr-FR" altLang="fr-FR" sz="1600" b="0" i="1" u="none" strike="noStrike" cap="none" normalizeH="0" baseline="0" dirty="0">
                <a:ln>
                  <a:noFill/>
                </a:ln>
                <a:solidFill>
                  <a:schemeClr val="tx1"/>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dirty="0">
                <a:latin typeface="+mj-lt"/>
              </a:rPr>
              <a:t>Ex: E171: dioxyde de titane ; E104: jaune de quinoléine (bonbons, soda…) ; </a:t>
            </a:r>
            <a:endParaRPr kumimoji="0" lang="fr-FR" altLang="fr-FR" sz="1600" b="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600" b="1" dirty="0">
                <a:solidFill>
                  <a:schemeClr val="accent6"/>
                </a:solidFill>
                <a:latin typeface="+mj-lt"/>
              </a:rPr>
              <a:t>Les épaississants</a:t>
            </a:r>
            <a:br>
              <a:rPr kumimoji="0" lang="fr-FR" altLang="fr-FR" sz="1600" b="1" i="0" u="none" strike="noStrike" cap="none" normalizeH="0" baseline="0" dirty="0">
                <a:ln>
                  <a:noFill/>
                </a:ln>
                <a:solidFill>
                  <a:schemeClr val="tx1"/>
                </a:solidFill>
                <a:effectLst/>
                <a:latin typeface="+mj-lt"/>
              </a:rPr>
            </a:br>
            <a:r>
              <a:rPr kumimoji="0" lang="fr-FR" altLang="fr-FR" sz="1600" b="0" i="0" u="none" strike="noStrike" cap="none" normalizeH="0" baseline="0" dirty="0">
                <a:ln>
                  <a:noFill/>
                </a:ln>
                <a:solidFill>
                  <a:schemeClr val="tx1"/>
                </a:solidFill>
                <a:effectLst/>
                <a:latin typeface="+mj-lt"/>
              </a:rPr>
              <a:t>Les épaississants donnent du corps à une préparation liquide. Les industriels utilisent de la farine de caroube ou de la gomme de guar. Ou de l’</a:t>
            </a:r>
            <a:r>
              <a:rPr kumimoji="0" lang="fr-FR" altLang="fr-FR" sz="1600" b="1" i="0" u="none" strike="noStrike" cap="none" normalizeH="0" baseline="0" dirty="0">
                <a:ln>
                  <a:noFill/>
                </a:ln>
                <a:solidFill>
                  <a:schemeClr val="tx1"/>
                </a:solidFill>
                <a:effectLst/>
                <a:latin typeface="+mj-lt"/>
              </a:rPr>
              <a:t>“amidon modifié”</a:t>
            </a:r>
            <a:r>
              <a:rPr kumimoji="0" lang="fr-FR" altLang="fr-FR" sz="1600" b="0" i="0" u="none" strike="noStrike" cap="none" normalizeH="0" baseline="0" dirty="0">
                <a:ln>
                  <a:noFill/>
                </a:ln>
                <a:solidFill>
                  <a:schemeClr val="tx1"/>
                </a:solidFill>
                <a:effectLst/>
                <a:latin typeface="+mj-lt"/>
              </a:rPr>
              <a:t>: cet additif sert principalement à épaissir.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mj-lt"/>
              </a:rPr>
              <a:t>Les différentes sortes d’amidon ont des  p</a:t>
            </a:r>
            <a:r>
              <a:rPr kumimoji="0" lang="fr-FR" altLang="fr-FR" sz="1600" b="0" i="1" u="none" strike="noStrike" cap="none" normalizeH="0" baseline="0" dirty="0">
                <a:ln>
                  <a:noFill/>
                </a:ln>
                <a:solidFill>
                  <a:schemeClr val="tx1"/>
                </a:solidFill>
                <a:effectLst/>
                <a:latin typeface="+mj-lt"/>
              </a:rPr>
              <a:t>ropriétés d’épaississement, de gélification, de stabilité, de congélation décongélation, de conservation, de tartinabilité, de texture, de croustillant, d’onctuosité, de sensation en bouche, de goût, de compressibilité, de sécurité des ingrédients ou de nutrition pour l’industrie agro alimentaire ou pharmaceutique”.</a:t>
            </a:r>
            <a:endParaRPr kumimoji="0" lang="fr-FR" altLang="fr-FR"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mj-lt"/>
            </a:endParaRPr>
          </a:p>
          <a:p>
            <a:r>
              <a:rPr lang="fr-FR" sz="1600" b="1" dirty="0">
                <a:solidFill>
                  <a:schemeClr val="accent6"/>
                </a:solidFill>
                <a:latin typeface="+mj-lt"/>
              </a:rPr>
              <a:t>Les stabilisants</a:t>
            </a:r>
            <a:endParaRPr lang="fr-FR" sz="1600" dirty="0">
              <a:latin typeface="+mj-lt"/>
            </a:endParaRPr>
          </a:p>
          <a:p>
            <a:r>
              <a:rPr lang="fr-FR" sz="1600" dirty="0">
                <a:latin typeface="+mj-lt"/>
              </a:rPr>
              <a:t>Les différents stabilisants sont ajoutés dans un plat industriel pour </a:t>
            </a:r>
            <a:r>
              <a:rPr lang="fr-FR" sz="1600" i="1" dirty="0">
                <a:latin typeface="+mj-lt"/>
              </a:rPr>
              <a:t>«maintenir son état physico-chimique»</a:t>
            </a:r>
          </a:p>
          <a:p>
            <a:endParaRPr lang="fr-FR" sz="1600" b="1" dirty="0">
              <a:solidFill>
                <a:schemeClr val="accent6"/>
              </a:solidFill>
              <a:latin typeface="+mj-lt"/>
            </a:endParaRPr>
          </a:p>
          <a:p>
            <a:endParaRPr lang="fr-FR" sz="1600" dirty="0">
              <a:latin typeface="+mj-lt"/>
            </a:endParaRPr>
          </a:p>
          <a:p>
            <a:endParaRPr lang="fr-FR" sz="1600"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mj-lt"/>
            </a:endParaRPr>
          </a:p>
        </p:txBody>
      </p:sp>
      <p:pic>
        <p:nvPicPr>
          <p:cNvPr id="5" name="Image 4">
            <a:extLst>
              <a:ext uri="{FF2B5EF4-FFF2-40B4-BE49-F238E27FC236}">
                <a16:creationId xmlns:a16="http://schemas.microsoft.com/office/drawing/2014/main" id="{7F4581D7-EA9C-4F8F-858A-470D6842B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152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51562"/>
          </a:xfrm>
          <a:prstGeom prst="rect">
            <a:avLst/>
          </a:prstGeom>
        </p:spPr>
      </p:pic>
      <p:sp>
        <p:nvSpPr>
          <p:cNvPr id="3" name="ZoneTexte 2"/>
          <p:cNvSpPr txBox="1"/>
          <p:nvPr/>
        </p:nvSpPr>
        <p:spPr>
          <a:xfrm>
            <a:off x="74612" y="118996"/>
            <a:ext cx="6691080" cy="492443"/>
          </a:xfrm>
          <a:prstGeom prst="rect">
            <a:avLst/>
          </a:prstGeom>
          <a:noFill/>
        </p:spPr>
        <p:txBody>
          <a:bodyPr wrap="square" rtlCol="0">
            <a:spAutoFit/>
          </a:bodyPr>
          <a:lstStyle/>
          <a:p>
            <a:r>
              <a:rPr lang="fr-FR" sz="2600" b="1" dirty="0">
                <a:solidFill>
                  <a:srgbClr val="41423F"/>
                </a:solidFill>
                <a:latin typeface="Verdana" panose="020B0604030504040204" pitchFamily="34" charset="0"/>
                <a:ea typeface="Verdana" panose="020B0604030504040204" pitchFamily="34" charset="0"/>
                <a:cs typeface="Verdana" panose="020B0604030504040204" pitchFamily="34" charset="0"/>
              </a:rPr>
              <a:t>SOMMAIRE</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375" y="6525344"/>
            <a:ext cx="1767105" cy="315554"/>
          </a:xfrm>
          <a:prstGeom prst="rect">
            <a:avLst/>
          </a:prstGeom>
        </p:spPr>
      </p:pic>
      <p:sp>
        <p:nvSpPr>
          <p:cNvPr id="4" name="Espace réservé du numéro de diapositive 3"/>
          <p:cNvSpPr>
            <a:spLocks noGrp="1"/>
          </p:cNvSpPr>
          <p:nvPr>
            <p:ph type="sldNum" sz="quarter" idx="12"/>
          </p:nvPr>
        </p:nvSpPr>
        <p:spPr>
          <a:xfrm>
            <a:off x="7010401" y="6511343"/>
            <a:ext cx="2133600" cy="365125"/>
          </a:xfrm>
        </p:spPr>
        <p:txBody>
          <a:bodyPr/>
          <a:lstStyle/>
          <a:p>
            <a:fld id="{7BD113B8-4413-4205-8ADD-FE2CD16EE939}" type="slidenum">
              <a:rPr lang="fr-FR" sz="1600" b="1" smtClean="0">
                <a:solidFill>
                  <a:srgbClr val="41423F"/>
                </a:solidFill>
                <a:latin typeface="Open Sans"/>
              </a:rPr>
              <a:t>2</a:t>
            </a:fld>
            <a:endParaRPr lang="fr-FR" sz="1600" b="1" dirty="0">
              <a:solidFill>
                <a:srgbClr val="41423F"/>
              </a:solidFill>
              <a:latin typeface="Open Sans"/>
            </a:endParaRPr>
          </a:p>
        </p:txBody>
      </p:sp>
      <p:sp>
        <p:nvSpPr>
          <p:cNvPr id="20" name="ZoneTexte 19"/>
          <p:cNvSpPr txBox="1"/>
          <p:nvPr/>
        </p:nvSpPr>
        <p:spPr>
          <a:xfrm>
            <a:off x="464484" y="1196752"/>
            <a:ext cx="8211972" cy="5339219"/>
          </a:xfrm>
          <a:prstGeom prst="rect">
            <a:avLst/>
          </a:prstGeom>
          <a:noFill/>
        </p:spPr>
        <p:txBody>
          <a:bodyPr wrap="square" rtlCol="0">
            <a:spAutoFit/>
          </a:bodyPr>
          <a:lstStyle/>
          <a:p>
            <a:pPr marL="914400" lvl="1" indent="-457200">
              <a:lnSpc>
                <a:spcPct val="250000"/>
              </a:lnSpc>
              <a:buFont typeface="+mj-lt"/>
              <a:buAutoNum type="arabicPeriod"/>
            </a:pPr>
            <a:r>
              <a:rPr lang="fr-FR" sz="2000" b="1" dirty="0">
                <a:solidFill>
                  <a:srgbClr val="F0844A"/>
                </a:solidFill>
                <a:latin typeface="Verdana" panose="020B0604030504040204" pitchFamily="34" charset="0"/>
                <a:ea typeface="Verdana" panose="020B0604030504040204" pitchFamily="34" charset="0"/>
                <a:cs typeface="Verdana" panose="020B0604030504040204" pitchFamily="34" charset="0"/>
              </a:rPr>
              <a:t>Plats maisons </a:t>
            </a:r>
          </a:p>
          <a:p>
            <a:pPr marL="914400" lvl="1" indent="-457200">
              <a:lnSpc>
                <a:spcPct val="250000"/>
              </a:lnSpc>
              <a:buFont typeface="+mj-lt"/>
              <a:buAutoNum type="arabicPeriod"/>
            </a:pPr>
            <a:r>
              <a:rPr lang="fr-FR" sz="2000" b="1" dirty="0">
                <a:solidFill>
                  <a:srgbClr val="F0844A"/>
                </a:solidFill>
                <a:latin typeface="Verdana" panose="020B0604030504040204" pitchFamily="34" charset="0"/>
                <a:ea typeface="Verdana" panose="020B0604030504040204" pitchFamily="34" charset="0"/>
                <a:cs typeface="Verdana" panose="020B0604030504040204" pitchFamily="34" charset="0"/>
              </a:rPr>
              <a:t>Comprendre les étiquettes </a:t>
            </a:r>
          </a:p>
          <a:p>
            <a:pPr marL="914400" lvl="1" indent="-457200">
              <a:lnSpc>
                <a:spcPct val="250000"/>
              </a:lnSpc>
              <a:buFont typeface="+mj-lt"/>
              <a:buAutoNum type="arabicPeriod"/>
            </a:pPr>
            <a:r>
              <a:rPr lang="fr-FR" sz="2000" b="1" dirty="0">
                <a:solidFill>
                  <a:srgbClr val="F0844A"/>
                </a:solidFill>
                <a:latin typeface="Verdana" panose="020B0604030504040204" pitchFamily="34" charset="0"/>
                <a:ea typeface="Verdana" panose="020B0604030504040204" pitchFamily="34" charset="0"/>
                <a:cs typeface="Verdana" panose="020B0604030504040204" pitchFamily="34" charset="0"/>
              </a:rPr>
              <a:t>Conservateurs, additifs, émulsifiants, sels, sucres cachés,… On vous dit tout !</a:t>
            </a:r>
          </a:p>
          <a:p>
            <a:pPr marL="914400" lvl="1" indent="-457200">
              <a:lnSpc>
                <a:spcPct val="250000"/>
              </a:lnSpc>
              <a:buFont typeface="+mj-lt"/>
              <a:buAutoNum type="arabicPeriod"/>
            </a:pPr>
            <a:r>
              <a:rPr lang="fr-FR" sz="2000" b="1" dirty="0">
                <a:solidFill>
                  <a:srgbClr val="F0844A"/>
                </a:solidFill>
                <a:latin typeface="Verdana" panose="020B0604030504040204" pitchFamily="34" charset="0"/>
                <a:ea typeface="Verdana" panose="020B0604030504040204" pitchFamily="34" charset="0"/>
                <a:cs typeface="Verdana" panose="020B0604030504040204" pitchFamily="34" charset="0"/>
              </a:rPr>
              <a:t>Focus sur la notion d’aliments ultra-transformés.</a:t>
            </a:r>
          </a:p>
          <a:p>
            <a:pPr marL="914400" lvl="1" indent="-457200">
              <a:lnSpc>
                <a:spcPct val="250000"/>
              </a:lnSpc>
              <a:buFont typeface="+mj-lt"/>
              <a:buAutoNum type="arabicPeriod"/>
            </a:pPr>
            <a:r>
              <a:rPr lang="fr-FR" sz="2000" b="1" dirty="0">
                <a:solidFill>
                  <a:srgbClr val="F0844A"/>
                </a:solidFill>
                <a:latin typeface="Verdana" panose="020B0604030504040204" pitchFamily="34" charset="0"/>
                <a:ea typeface="Verdana" panose="020B0604030504040204" pitchFamily="34" charset="0"/>
                <a:cs typeface="Verdana" panose="020B0604030504040204" pitchFamily="34" charset="0"/>
              </a:rPr>
              <a:t>Idées repas pratiques, rapides et équilibrées.</a:t>
            </a:r>
          </a:p>
          <a:p>
            <a:pPr lvl="1">
              <a:lnSpc>
                <a:spcPct val="250000"/>
              </a:lnSpc>
            </a:pPr>
            <a:r>
              <a:rPr lang="fr-FR" sz="2000" b="1" dirty="0">
                <a:solidFill>
                  <a:srgbClr val="F0844A"/>
                </a:solidFill>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extLst>
      <p:ext uri="{BB962C8B-B14F-4D97-AF65-F5344CB8AC3E}">
        <p14:creationId xmlns:p14="http://schemas.microsoft.com/office/powerpoint/2010/main" val="133742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41B76E-66BC-488B-8162-C7B7D073FDEB}"/>
              </a:ext>
            </a:extLst>
          </p:cNvPr>
          <p:cNvSpPr>
            <a:spLocks noGrp="1"/>
          </p:cNvSpPr>
          <p:nvPr>
            <p:ph type="sldNum" sz="quarter" idx="12"/>
          </p:nvPr>
        </p:nvSpPr>
        <p:spPr/>
        <p:txBody>
          <a:bodyPr/>
          <a:lstStyle/>
          <a:p>
            <a:fld id="{7BD113B8-4413-4205-8ADD-FE2CD16EE939}" type="slidenum">
              <a:rPr lang="fr-FR" smtClean="0"/>
              <a:t>20</a:t>
            </a:fld>
            <a:endParaRPr lang="fr-FR" dirty="0"/>
          </a:p>
        </p:txBody>
      </p:sp>
      <p:sp>
        <p:nvSpPr>
          <p:cNvPr id="4" name="ZoneTexte 3">
            <a:extLst>
              <a:ext uri="{FF2B5EF4-FFF2-40B4-BE49-F238E27FC236}">
                <a16:creationId xmlns:a16="http://schemas.microsoft.com/office/drawing/2014/main" id="{3F03926B-70AF-4CFB-BC89-BA5737CAC9F9}"/>
              </a:ext>
            </a:extLst>
          </p:cNvPr>
          <p:cNvSpPr txBox="1"/>
          <p:nvPr/>
        </p:nvSpPr>
        <p:spPr>
          <a:xfrm>
            <a:off x="251520" y="116632"/>
            <a:ext cx="8640960" cy="7478970"/>
          </a:xfrm>
          <a:prstGeom prst="rect">
            <a:avLst/>
          </a:prstGeom>
          <a:noFill/>
        </p:spPr>
        <p:txBody>
          <a:bodyPr wrap="square">
            <a:spAutoFit/>
          </a:bodyPr>
          <a:lstStyle/>
          <a:p>
            <a:r>
              <a:rPr lang="fr-FR" sz="1600" b="1" dirty="0">
                <a:solidFill>
                  <a:schemeClr val="accent6"/>
                </a:solidFill>
                <a:latin typeface="+mj-lt"/>
              </a:rPr>
              <a:t>Les émulsifiants</a:t>
            </a:r>
            <a:endParaRPr lang="fr-FR" sz="1600" dirty="0">
              <a:latin typeface="+mj-lt"/>
            </a:endParaRPr>
          </a:p>
          <a:p>
            <a:r>
              <a:rPr lang="fr-FR" sz="1600" dirty="0">
                <a:latin typeface="+mj-lt"/>
              </a:rPr>
              <a:t>Cette famille d’additifs doit aussi maintenir une texture: un émulsifiant est utilisé pour rendre homogène un mélange de deux substances qui normalement ne se mélangent pas, comme l’eau et l’huile.  On recrée quelque chose qui ressemble à des « vrais » produits, mais avec des ingrédients moins chers». La lécithine est souvent utilisée comme émulsifiant.</a:t>
            </a:r>
          </a:p>
          <a:p>
            <a:endParaRPr lang="fr-FR" sz="1600" dirty="0">
              <a:latin typeface="+mj-lt"/>
            </a:endParaRPr>
          </a:p>
          <a:p>
            <a:r>
              <a:rPr lang="fr-FR" sz="1600" b="1" dirty="0">
                <a:solidFill>
                  <a:schemeClr val="accent6"/>
                </a:solidFill>
                <a:latin typeface="+mj-lt"/>
              </a:rPr>
              <a:t>Le exhausteurs de goût</a:t>
            </a:r>
            <a:endParaRPr lang="fr-FR" sz="1600" dirty="0">
              <a:latin typeface="+mj-lt"/>
            </a:endParaRPr>
          </a:p>
          <a:p>
            <a:r>
              <a:rPr lang="fr-FR" sz="1600" dirty="0">
                <a:latin typeface="+mj-lt"/>
              </a:rPr>
              <a:t>Il accentue un goût déjà existant, sans le changer. Le glutamate par exemple est très utilisé dans la cuisine asiatique. </a:t>
            </a:r>
          </a:p>
          <a:p>
            <a:endParaRPr lang="fr-FR" sz="1600" b="1" dirty="0">
              <a:solidFill>
                <a:schemeClr val="accent6"/>
              </a:solidFill>
              <a:latin typeface="+mj-lt"/>
            </a:endParaRPr>
          </a:p>
          <a:p>
            <a:r>
              <a:rPr lang="fr-FR" sz="1600" b="1" dirty="0">
                <a:solidFill>
                  <a:schemeClr val="accent6"/>
                </a:solidFill>
                <a:latin typeface="+mj-lt"/>
              </a:rPr>
              <a:t>Les acidifiants</a:t>
            </a:r>
            <a:br>
              <a:rPr lang="fr-FR" sz="1600" b="1" dirty="0">
                <a:latin typeface="+mj-lt"/>
              </a:rPr>
            </a:br>
            <a:r>
              <a:rPr lang="fr-FR" sz="1600" dirty="0">
                <a:latin typeface="+mj-lt"/>
              </a:rPr>
              <a:t>Il acidifie un plat, et peut aussi avoir un rôle de conservateur et d’antioxydant</a:t>
            </a:r>
          </a:p>
          <a:p>
            <a:endParaRPr lang="fr-FR" sz="1600" b="1" dirty="0">
              <a:solidFill>
                <a:schemeClr val="accent6"/>
              </a:solidFill>
              <a:latin typeface="+mj-lt"/>
            </a:endParaRPr>
          </a:p>
          <a:p>
            <a:r>
              <a:rPr lang="fr-FR" sz="1600" b="1" dirty="0">
                <a:solidFill>
                  <a:schemeClr val="accent6"/>
                </a:solidFill>
                <a:latin typeface="+mj-lt"/>
              </a:rPr>
              <a:t>Lactosérum</a:t>
            </a:r>
            <a:endParaRPr lang="fr-FR" sz="1600" dirty="0">
              <a:solidFill>
                <a:schemeClr val="accent6"/>
              </a:solidFill>
              <a:latin typeface="+mj-lt"/>
            </a:endParaRPr>
          </a:p>
          <a:p>
            <a:r>
              <a:rPr lang="fr-FR" sz="1600" dirty="0">
                <a:latin typeface="+mj-lt"/>
              </a:rPr>
              <a:t>Extrait du lait par un procédé de fraction entre plusieurs éléments, il sert ainsi aux industriels à</a:t>
            </a:r>
            <a:r>
              <a:rPr lang="fr-FR" sz="1600" i="1" dirty="0">
                <a:latin typeface="+mj-lt"/>
              </a:rPr>
              <a:t> </a:t>
            </a:r>
            <a:r>
              <a:rPr lang="fr-FR" sz="1600" dirty="0">
                <a:latin typeface="+mj-lt"/>
              </a:rPr>
              <a:t>favoriser les notes de caramel et la coloration,  c’est un substitut de poudre de lait écrémé, un apport de texture. Il permet d’optimiser les coûts. </a:t>
            </a:r>
          </a:p>
          <a:p>
            <a:endParaRPr lang="fr-FR" sz="1600" dirty="0">
              <a:latin typeface="+mj-lt"/>
            </a:endParaRPr>
          </a:p>
          <a:p>
            <a:r>
              <a:rPr lang="fr-FR" sz="1600" b="1" dirty="0">
                <a:solidFill>
                  <a:schemeClr val="accent6"/>
                </a:solidFill>
                <a:latin typeface="+mj-lt"/>
              </a:rPr>
              <a:t>Arômes</a:t>
            </a:r>
            <a:endParaRPr lang="fr-FR" sz="1600" dirty="0">
              <a:solidFill>
                <a:schemeClr val="accent6"/>
              </a:solidFill>
              <a:latin typeface="+mj-lt"/>
            </a:endParaRPr>
          </a:p>
          <a:p>
            <a:r>
              <a:rPr lang="fr-FR" sz="1600" dirty="0">
                <a:latin typeface="+mj-lt"/>
              </a:rPr>
              <a:t>Le fabricant n’est pas obligé de mentionner de quel arôme il s’agit… Ils servent à apporter une saveur ou une odeur, ce ne sont donc pas des additifs.</a:t>
            </a:r>
          </a:p>
          <a:p>
            <a:endParaRPr lang="fr-FR" sz="1600" dirty="0">
              <a:latin typeface="+mj-lt"/>
            </a:endParaRPr>
          </a:p>
          <a:p>
            <a:r>
              <a:rPr lang="fr-FR" sz="1600" b="1" dirty="0">
                <a:solidFill>
                  <a:schemeClr val="accent6"/>
                </a:solidFill>
                <a:latin typeface="+mj-lt"/>
              </a:rPr>
              <a:t>Les sucres ajoutés:</a:t>
            </a:r>
          </a:p>
          <a:p>
            <a:r>
              <a:rPr lang="fr-FR" sz="1600" dirty="0">
                <a:latin typeface="+mj-lt"/>
              </a:rPr>
              <a:t>Le sucre ajouté se dissimule dans les aliments sous différentes identités : sucrose, saccharose, fructose, glucose, maltose, lactose, dextrose, </a:t>
            </a:r>
            <a:r>
              <a:rPr lang="fr-FR" sz="1600" dirty="0" err="1">
                <a:latin typeface="+mj-lt"/>
              </a:rPr>
              <a:t>maltodextrine</a:t>
            </a:r>
            <a:r>
              <a:rPr lang="fr-FR" sz="1600" dirty="0">
                <a:latin typeface="+mj-lt"/>
              </a:rPr>
              <a:t>, sucre inverti, sirop de maïs, sirop de malt, sirop de glucose, concentré de fruits… </a:t>
            </a:r>
          </a:p>
          <a:p>
            <a:r>
              <a:rPr lang="fr-FR" sz="1600" dirty="0">
                <a:solidFill>
                  <a:srgbClr val="41423F"/>
                </a:solidFill>
                <a:latin typeface="+mj-lt"/>
              </a:rPr>
              <a:t>C’est un correcteur d’acidité, il améliore la texture, et la durée de conservation des produits…</a:t>
            </a:r>
          </a:p>
          <a:p>
            <a:endParaRPr lang="fr-FR" sz="1600" b="1" dirty="0">
              <a:solidFill>
                <a:schemeClr val="accent6"/>
              </a:solidFill>
              <a:latin typeface="+mj-lt"/>
            </a:endParaRPr>
          </a:p>
          <a:p>
            <a:endParaRPr lang="fr-FR" sz="1600" dirty="0">
              <a:latin typeface="+mj-lt"/>
            </a:endParaRPr>
          </a:p>
        </p:txBody>
      </p:sp>
    </p:spTree>
    <p:extLst>
      <p:ext uri="{BB962C8B-B14F-4D97-AF65-F5344CB8AC3E}">
        <p14:creationId xmlns:p14="http://schemas.microsoft.com/office/powerpoint/2010/main" val="100989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141FCB2-88CF-404F-91AD-B04FC7A3DEE1}"/>
              </a:ext>
            </a:extLst>
          </p:cNvPr>
          <p:cNvSpPr>
            <a:spLocks noGrp="1"/>
          </p:cNvSpPr>
          <p:nvPr>
            <p:ph type="sldNum" sz="quarter" idx="12"/>
          </p:nvPr>
        </p:nvSpPr>
        <p:spPr/>
        <p:txBody>
          <a:bodyPr/>
          <a:lstStyle/>
          <a:p>
            <a:fld id="{7BD113B8-4413-4205-8ADD-FE2CD16EE939}" type="slidenum">
              <a:rPr lang="fr-FR" smtClean="0"/>
              <a:t>21</a:t>
            </a:fld>
            <a:endParaRPr lang="fr-FR" dirty="0"/>
          </a:p>
        </p:txBody>
      </p:sp>
      <p:sp>
        <p:nvSpPr>
          <p:cNvPr id="3" name="ZoneTexte 2">
            <a:extLst>
              <a:ext uri="{FF2B5EF4-FFF2-40B4-BE49-F238E27FC236}">
                <a16:creationId xmlns:a16="http://schemas.microsoft.com/office/drawing/2014/main" id="{08AFD6AD-8573-4974-81E7-1089F11D6384}"/>
              </a:ext>
            </a:extLst>
          </p:cNvPr>
          <p:cNvSpPr txBox="1"/>
          <p:nvPr/>
        </p:nvSpPr>
        <p:spPr>
          <a:xfrm>
            <a:off x="1259632" y="2423790"/>
            <a:ext cx="6660740" cy="1077218"/>
          </a:xfrm>
          <a:prstGeom prst="rect">
            <a:avLst/>
          </a:prstGeom>
          <a:noFill/>
        </p:spPr>
        <p:txBody>
          <a:bodyPr wrap="square" rtlCol="0">
            <a:spAutoFit/>
          </a:bodyPr>
          <a:lstStyle/>
          <a:p>
            <a:pPr algn="ctr"/>
            <a:r>
              <a:rPr lang="fr-FR" sz="3200" b="1" dirty="0">
                <a:solidFill>
                  <a:srgbClr val="F0844A"/>
                </a:solidFill>
                <a:latin typeface="Verdana" panose="020B0604030504040204" pitchFamily="34" charset="0"/>
                <a:ea typeface="Verdana" panose="020B0604030504040204" pitchFamily="34" charset="0"/>
              </a:rPr>
              <a:t>ZOOM SUR </a:t>
            </a:r>
          </a:p>
          <a:p>
            <a:pPr algn="ctr"/>
            <a:r>
              <a:rPr lang="fr-FR" sz="3200" b="1" dirty="0">
                <a:solidFill>
                  <a:srgbClr val="F0844A"/>
                </a:solidFill>
                <a:latin typeface="Verdana" panose="020B0604030504040204" pitchFamily="34" charset="0"/>
                <a:ea typeface="Verdana" panose="020B0604030504040204" pitchFamily="34" charset="0"/>
              </a:rPr>
              <a:t>LES ULTRA- TRANSFORMES </a:t>
            </a:r>
          </a:p>
        </p:txBody>
      </p:sp>
      <p:pic>
        <p:nvPicPr>
          <p:cNvPr id="5" name="Image 4">
            <a:extLst>
              <a:ext uri="{FF2B5EF4-FFF2-40B4-BE49-F238E27FC236}">
                <a16:creationId xmlns:a16="http://schemas.microsoft.com/office/drawing/2014/main" id="{5CECBF87-8B67-4545-9740-3CCE93F7F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76240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53D78FB-5002-42C7-9B7C-E813F4CD229A}"/>
              </a:ext>
            </a:extLst>
          </p:cNvPr>
          <p:cNvSpPr>
            <a:spLocks noGrp="1"/>
          </p:cNvSpPr>
          <p:nvPr>
            <p:ph type="sldNum" sz="quarter" idx="12"/>
          </p:nvPr>
        </p:nvSpPr>
        <p:spPr/>
        <p:txBody>
          <a:bodyPr/>
          <a:lstStyle/>
          <a:p>
            <a:fld id="{7BD113B8-4413-4205-8ADD-FE2CD16EE939}" type="slidenum">
              <a:rPr lang="fr-FR" smtClean="0"/>
              <a:t>22</a:t>
            </a:fld>
            <a:endParaRPr lang="fr-FR" dirty="0"/>
          </a:p>
        </p:txBody>
      </p:sp>
      <p:sp>
        <p:nvSpPr>
          <p:cNvPr id="3" name="ZoneTexte 2">
            <a:extLst>
              <a:ext uri="{FF2B5EF4-FFF2-40B4-BE49-F238E27FC236}">
                <a16:creationId xmlns:a16="http://schemas.microsoft.com/office/drawing/2014/main" id="{25B2EE2D-BF26-4550-92C1-4616417A3AF2}"/>
              </a:ext>
            </a:extLst>
          </p:cNvPr>
          <p:cNvSpPr txBox="1"/>
          <p:nvPr/>
        </p:nvSpPr>
        <p:spPr>
          <a:xfrm>
            <a:off x="395536" y="352976"/>
            <a:ext cx="8291264" cy="5047536"/>
          </a:xfrm>
          <a:prstGeom prst="rect">
            <a:avLst/>
          </a:prstGeom>
          <a:noFill/>
        </p:spPr>
        <p:txBody>
          <a:bodyPr wrap="square" rtlCol="0">
            <a:spAutoFit/>
          </a:bodyPr>
          <a:lstStyle/>
          <a:p>
            <a:r>
              <a:rPr lang="fr-FR" sz="2400" b="1" dirty="0">
                <a:solidFill>
                  <a:schemeClr val="accent6">
                    <a:lumMod val="75000"/>
                  </a:schemeClr>
                </a:solidFill>
                <a:effectLst/>
              </a:rPr>
              <a:t>Les aliments ultra-transformés : définition</a:t>
            </a:r>
            <a:br>
              <a:rPr lang="fr-FR" sz="2000" dirty="0">
                <a:effectLst/>
              </a:rPr>
            </a:br>
            <a:br>
              <a:rPr lang="fr-FR" sz="2000" dirty="0">
                <a:effectLst/>
              </a:rPr>
            </a:br>
            <a:r>
              <a:rPr lang="fr-FR" sz="2000" dirty="0">
                <a:effectLst/>
              </a:rPr>
              <a:t>La notion d'aliment ultra-transformé est relativement récente. </a:t>
            </a:r>
          </a:p>
          <a:p>
            <a:endParaRPr lang="fr-FR" sz="2000" dirty="0">
              <a:effectLst/>
            </a:endParaRPr>
          </a:p>
          <a:p>
            <a:r>
              <a:rPr lang="fr-FR" sz="2000" dirty="0">
                <a:effectLst/>
              </a:rPr>
              <a:t>Elle a été notamment mise en avant en France par le Dr Anthony </a:t>
            </a:r>
            <a:r>
              <a:rPr lang="fr-FR" sz="2000" dirty="0" err="1">
                <a:effectLst/>
              </a:rPr>
              <a:t>Fardet</a:t>
            </a:r>
            <a:r>
              <a:rPr lang="fr-FR" sz="2000" dirty="0">
                <a:effectLst/>
              </a:rPr>
              <a:t> (chercheur à l'INRA de Clermont-Ferrand).</a:t>
            </a:r>
            <a:r>
              <a:rPr lang="fr-FR" sz="2000" dirty="0"/>
              <a:t> </a:t>
            </a:r>
          </a:p>
          <a:p>
            <a:endParaRPr lang="fr-FR" sz="2000" dirty="0"/>
          </a:p>
          <a:p>
            <a:r>
              <a:rPr lang="fr-FR" sz="2000" dirty="0">
                <a:effectLst/>
              </a:rPr>
              <a:t>La nutrition s’est longtemps focalisée en majorité sur les contenus des produits en gras, sucres ou leurs apports en </a:t>
            </a:r>
            <a:r>
              <a:rPr lang="fr-FR" sz="2000" dirty="0">
                <a:effectLst/>
                <a:hlinkClick r:id="rId2" tooltip="Vitamines et minéraux">
                  <a:extLst>
                    <a:ext uri="{A12FA001-AC4F-418D-AE19-62706E023703}">
                      <ahyp:hlinkClr xmlns:ahyp="http://schemas.microsoft.com/office/drawing/2018/hyperlinkcolor" val="tx"/>
                    </a:ext>
                  </a:extLst>
                </a:hlinkClick>
              </a:rPr>
              <a:t>vitamines/minéraux</a:t>
            </a:r>
            <a:r>
              <a:rPr lang="fr-FR" sz="2000" dirty="0">
                <a:effectLst/>
              </a:rPr>
              <a:t>, sans prendre en compte l’impact des procédés industriels de transformation des aliments.</a:t>
            </a:r>
          </a:p>
          <a:p>
            <a:br>
              <a:rPr lang="fr-FR" sz="2000" dirty="0">
                <a:effectLst/>
              </a:rPr>
            </a:br>
            <a:r>
              <a:rPr lang="fr-FR" sz="2000" dirty="0">
                <a:effectLst/>
              </a:rPr>
              <a:t>Or, à ce jour, plusieurs études ont été publiées et démontrent que les </a:t>
            </a:r>
            <a:r>
              <a:rPr lang="fr-FR" sz="2000" b="1" dirty="0">
                <a:solidFill>
                  <a:schemeClr val="accent6">
                    <a:lumMod val="75000"/>
                  </a:schemeClr>
                </a:solidFill>
                <a:effectLst/>
              </a:rPr>
              <a:t>opérations de transformation des matières premières alimentaires, souvent complexes et multiples pour un produit, peuvent avoir un impact sur la santé.</a:t>
            </a:r>
            <a:endParaRPr lang="fr-FR" sz="2000" dirty="0">
              <a:solidFill>
                <a:schemeClr val="accent6">
                  <a:lumMod val="75000"/>
                </a:schemeClr>
              </a:solidFill>
              <a:effectLst/>
            </a:endParaRPr>
          </a:p>
          <a:p>
            <a:endParaRPr lang="fr-FR" sz="2000" dirty="0"/>
          </a:p>
        </p:txBody>
      </p:sp>
      <p:pic>
        <p:nvPicPr>
          <p:cNvPr id="5" name="Image 4">
            <a:extLst>
              <a:ext uri="{FF2B5EF4-FFF2-40B4-BE49-F238E27FC236}">
                <a16:creationId xmlns:a16="http://schemas.microsoft.com/office/drawing/2014/main" id="{8C5BDA55-F8F3-4DDD-A6FF-FF669D628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315273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5CB8B5-1DC4-4AC1-8DF5-C89C34066B6F}"/>
              </a:ext>
            </a:extLst>
          </p:cNvPr>
          <p:cNvSpPr>
            <a:spLocks noGrp="1"/>
          </p:cNvSpPr>
          <p:nvPr>
            <p:ph type="sldNum" sz="quarter" idx="12"/>
          </p:nvPr>
        </p:nvSpPr>
        <p:spPr/>
        <p:txBody>
          <a:bodyPr/>
          <a:lstStyle/>
          <a:p>
            <a:fld id="{7BD113B8-4413-4205-8ADD-FE2CD16EE939}" type="slidenum">
              <a:rPr lang="fr-FR" smtClean="0"/>
              <a:t>23</a:t>
            </a:fld>
            <a:endParaRPr lang="fr-FR" dirty="0"/>
          </a:p>
        </p:txBody>
      </p:sp>
      <p:sp>
        <p:nvSpPr>
          <p:cNvPr id="6" name="ZoneTexte 5">
            <a:extLst>
              <a:ext uri="{FF2B5EF4-FFF2-40B4-BE49-F238E27FC236}">
                <a16:creationId xmlns:a16="http://schemas.microsoft.com/office/drawing/2014/main" id="{B9CF4447-C342-43D3-BE37-59E02325B1BD}"/>
              </a:ext>
            </a:extLst>
          </p:cNvPr>
          <p:cNvSpPr txBox="1"/>
          <p:nvPr/>
        </p:nvSpPr>
        <p:spPr>
          <a:xfrm>
            <a:off x="179512" y="332656"/>
            <a:ext cx="8507288" cy="5693866"/>
          </a:xfrm>
          <a:prstGeom prst="rect">
            <a:avLst/>
          </a:prstGeom>
          <a:noFill/>
        </p:spPr>
        <p:txBody>
          <a:bodyPr wrap="square" rtlCol="0">
            <a:spAutoFit/>
          </a:bodyPr>
          <a:lstStyle/>
          <a:p>
            <a:pPr algn="just"/>
            <a:r>
              <a:rPr lang="fr-FR" sz="2000" b="1" dirty="0">
                <a:solidFill>
                  <a:srgbClr val="FF8C00"/>
                </a:solidFill>
              </a:rPr>
              <a:t>Al</a:t>
            </a:r>
            <a:r>
              <a:rPr lang="fr-FR" sz="2000" b="1" dirty="0">
                <a:solidFill>
                  <a:srgbClr val="FF8C00"/>
                </a:solidFill>
                <a:effectLst/>
              </a:rPr>
              <a:t>iments hautement transformés (ou ultra-transformés) : </a:t>
            </a:r>
          </a:p>
          <a:p>
            <a:pPr algn="just"/>
            <a:endParaRPr lang="fr-FR" sz="2000" dirty="0">
              <a:effectLst/>
            </a:endParaRPr>
          </a:p>
          <a:p>
            <a:pPr algn="just"/>
            <a:r>
              <a:rPr lang="fr-FR" sz="2000" dirty="0">
                <a:solidFill>
                  <a:srgbClr val="41423F"/>
                </a:solidFill>
                <a:effectLst/>
              </a:rPr>
              <a:t>Les aliments hautement transformés sont des produits élaborés avec des recettes industrielles qui allient plus de 4 ou 5 ingrédients ainsi que des étapes et techniques multiples de transformations. </a:t>
            </a:r>
          </a:p>
          <a:p>
            <a:pPr algn="just"/>
            <a:endParaRPr lang="fr-FR" sz="2000" dirty="0">
              <a:solidFill>
                <a:srgbClr val="41423F"/>
              </a:solidFill>
              <a:effectLst/>
            </a:endParaRPr>
          </a:p>
          <a:p>
            <a:pPr algn="just"/>
            <a:r>
              <a:rPr lang="fr-FR" sz="2000" dirty="0">
                <a:solidFill>
                  <a:srgbClr val="41423F"/>
                </a:solidFill>
                <a:effectLst/>
              </a:rPr>
              <a:t>La finalité est ici est de mettre au point des aliments et boissons </a:t>
            </a:r>
            <a:r>
              <a:rPr lang="fr-FR" sz="2000" b="1" dirty="0">
                <a:solidFill>
                  <a:srgbClr val="41423F"/>
                </a:solidFill>
                <a:effectLst/>
              </a:rPr>
              <a:t>prêts à l’emploi,</a:t>
            </a:r>
            <a:r>
              <a:rPr lang="fr-FR" sz="2000" dirty="0">
                <a:solidFill>
                  <a:srgbClr val="41423F"/>
                </a:solidFill>
                <a:effectLst/>
              </a:rPr>
              <a:t> dont l’objectif est d’offrir des caractéristiques de </a:t>
            </a:r>
            <a:r>
              <a:rPr lang="fr-FR" sz="2000" b="1" dirty="0">
                <a:solidFill>
                  <a:srgbClr val="41423F"/>
                </a:solidFill>
                <a:effectLst/>
              </a:rPr>
              <a:t>praticité, de facilité pour les consommateurs </a:t>
            </a:r>
            <a:r>
              <a:rPr lang="fr-FR" sz="2000" dirty="0">
                <a:solidFill>
                  <a:srgbClr val="41423F"/>
                </a:solidFill>
                <a:effectLst/>
              </a:rPr>
              <a:t>(aliments prêts à consommer, à réchauffer), avec des conditions de </a:t>
            </a:r>
            <a:r>
              <a:rPr lang="fr-FR" sz="2000" b="1" dirty="0">
                <a:solidFill>
                  <a:srgbClr val="41423F"/>
                </a:solidFill>
                <a:effectLst/>
              </a:rPr>
              <a:t>conservations facilitées (durée de vie allongée),</a:t>
            </a:r>
            <a:r>
              <a:rPr lang="fr-FR" sz="2000" dirty="0">
                <a:solidFill>
                  <a:srgbClr val="41423F"/>
                </a:solidFill>
                <a:effectLst/>
              </a:rPr>
              <a:t> mais également avec une </a:t>
            </a:r>
            <a:r>
              <a:rPr lang="fr-FR" sz="2000" b="1" dirty="0">
                <a:solidFill>
                  <a:srgbClr val="41423F"/>
                </a:solidFill>
                <a:effectLst/>
              </a:rPr>
              <a:t>forte attractivité</a:t>
            </a:r>
            <a:r>
              <a:rPr lang="fr-FR" sz="2000" dirty="0">
                <a:solidFill>
                  <a:srgbClr val="41423F"/>
                </a:solidFill>
                <a:effectLst/>
              </a:rPr>
              <a:t> (</a:t>
            </a:r>
            <a:r>
              <a:rPr lang="fr-FR" sz="2000" i="1" dirty="0">
                <a:solidFill>
                  <a:srgbClr val="41423F"/>
                </a:solidFill>
                <a:effectLst/>
              </a:rPr>
              <a:t>on dit communément qu’ils sont palatables : ce terme définissant le caractère </a:t>
            </a:r>
            <a:r>
              <a:rPr lang="fr-FR" sz="2400" i="1" dirty="0">
                <a:solidFill>
                  <a:srgbClr val="41423F"/>
                </a:solidFill>
                <a:effectLst/>
              </a:rPr>
              <a:t>agréable</a:t>
            </a:r>
            <a:r>
              <a:rPr lang="fr-FR" sz="2000" i="1" dirty="0">
                <a:solidFill>
                  <a:srgbClr val="41423F"/>
                </a:solidFill>
                <a:effectLst/>
              </a:rPr>
              <a:t> d’un aliment</a:t>
            </a:r>
            <a:r>
              <a:rPr lang="fr-FR" sz="2000" dirty="0">
                <a:solidFill>
                  <a:srgbClr val="41423F"/>
                </a:solidFill>
                <a:effectLst/>
              </a:rPr>
              <a:t>).</a:t>
            </a:r>
          </a:p>
          <a:p>
            <a:pPr algn="just"/>
            <a:endParaRPr lang="fr-FR" sz="2000" dirty="0">
              <a:solidFill>
                <a:srgbClr val="41423F"/>
              </a:solidFill>
            </a:endParaRPr>
          </a:p>
          <a:p>
            <a:pPr algn="just"/>
            <a:r>
              <a:rPr lang="fr-FR" sz="2000" dirty="0">
                <a:solidFill>
                  <a:srgbClr val="41423F"/>
                </a:solidFill>
                <a:effectLst/>
              </a:rPr>
              <a:t>Ces produits sont généralement </a:t>
            </a:r>
            <a:r>
              <a:rPr lang="fr-FR" sz="2000" b="1" dirty="0">
                <a:solidFill>
                  <a:srgbClr val="41423F"/>
                </a:solidFill>
                <a:effectLst/>
              </a:rPr>
              <a:t>très riches en énergie (sucres ajoutés, matières grasses)</a:t>
            </a:r>
            <a:r>
              <a:rPr lang="fr-FR" sz="2000" dirty="0">
                <a:solidFill>
                  <a:srgbClr val="41423F"/>
                </a:solidFill>
                <a:effectLst/>
              </a:rPr>
              <a:t>, également riches en sel et ils peuvent comporter un grand nombre d’ingrédients (peu utilisés lorsque l’on cuisine chez soi) comme des </a:t>
            </a:r>
            <a:r>
              <a:rPr lang="fr-FR" sz="2000" dirty="0">
                <a:solidFill>
                  <a:srgbClr val="41423F"/>
                </a:solidFill>
                <a:effectLst/>
                <a:hlinkClick r:id="rId2" tooltip="Les additifs alimentaires">
                  <a:extLst>
                    <a:ext uri="{A12FA001-AC4F-418D-AE19-62706E023703}">
                      <ahyp:hlinkClr xmlns:ahyp="http://schemas.microsoft.com/office/drawing/2018/hyperlinkcolor" val="tx"/>
                    </a:ext>
                  </a:extLst>
                </a:hlinkClick>
              </a:rPr>
              <a:t>additifs alimentaires</a:t>
            </a:r>
            <a:r>
              <a:rPr lang="fr-FR" sz="2000" dirty="0">
                <a:solidFill>
                  <a:srgbClr val="41423F"/>
                </a:solidFill>
                <a:effectLst/>
              </a:rPr>
              <a:t>, des amidons modifiés et/ou des huiles hydrogénées. </a:t>
            </a:r>
          </a:p>
          <a:p>
            <a:pPr algn="just"/>
            <a:endParaRPr lang="fr-FR" sz="2000" dirty="0">
              <a:solidFill>
                <a:srgbClr val="41423F"/>
              </a:solidFill>
              <a:effectLst/>
            </a:endParaRPr>
          </a:p>
        </p:txBody>
      </p:sp>
      <p:pic>
        <p:nvPicPr>
          <p:cNvPr id="3" name="Image 2">
            <a:extLst>
              <a:ext uri="{FF2B5EF4-FFF2-40B4-BE49-F238E27FC236}">
                <a16:creationId xmlns:a16="http://schemas.microsoft.com/office/drawing/2014/main" id="{B3628BA8-AB84-4DC4-B39B-5500FC017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1577944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2D1289D-F54A-40D5-8612-EE61656F6B8C}"/>
              </a:ext>
            </a:extLst>
          </p:cNvPr>
          <p:cNvSpPr>
            <a:spLocks noGrp="1"/>
          </p:cNvSpPr>
          <p:nvPr>
            <p:ph type="sldNum" sz="quarter" idx="12"/>
          </p:nvPr>
        </p:nvSpPr>
        <p:spPr/>
        <p:txBody>
          <a:bodyPr/>
          <a:lstStyle/>
          <a:p>
            <a:fld id="{7BD113B8-4413-4205-8ADD-FE2CD16EE939}" type="slidenum">
              <a:rPr lang="fr-FR" smtClean="0"/>
              <a:t>24</a:t>
            </a:fld>
            <a:endParaRPr lang="fr-FR" dirty="0"/>
          </a:p>
        </p:txBody>
      </p:sp>
      <p:sp>
        <p:nvSpPr>
          <p:cNvPr id="3" name="ZoneTexte 2">
            <a:extLst>
              <a:ext uri="{FF2B5EF4-FFF2-40B4-BE49-F238E27FC236}">
                <a16:creationId xmlns:a16="http://schemas.microsoft.com/office/drawing/2014/main" id="{17857A96-4BCC-4030-A24F-DA11EA26B3AF}"/>
              </a:ext>
            </a:extLst>
          </p:cNvPr>
          <p:cNvSpPr txBox="1"/>
          <p:nvPr/>
        </p:nvSpPr>
        <p:spPr>
          <a:xfrm>
            <a:off x="251520" y="476672"/>
            <a:ext cx="8435280" cy="5632311"/>
          </a:xfrm>
          <a:prstGeom prst="rect">
            <a:avLst/>
          </a:prstGeom>
          <a:noFill/>
        </p:spPr>
        <p:txBody>
          <a:bodyPr wrap="square" rtlCol="0">
            <a:spAutoFit/>
          </a:bodyPr>
          <a:lstStyle/>
          <a:p>
            <a:r>
              <a:rPr lang="fr-FR" sz="2000" b="1" i="1" dirty="0">
                <a:solidFill>
                  <a:srgbClr val="FF8C00"/>
                </a:solidFill>
                <a:effectLst/>
              </a:rPr>
              <a:t>Quelques exemples : </a:t>
            </a:r>
          </a:p>
          <a:p>
            <a:br>
              <a:rPr lang="fr-FR" sz="2000" dirty="0">
                <a:effectLst/>
              </a:rPr>
            </a:br>
            <a:r>
              <a:rPr lang="fr-FR" sz="2000" i="1" dirty="0">
                <a:solidFill>
                  <a:srgbClr val="41423F"/>
                </a:solidFill>
                <a:effectLst/>
              </a:rPr>
              <a:t>- Les confiseries, biscuits, gâteaux, crèmes glacées, compotes de fruits avec additifs </a:t>
            </a:r>
            <a:br>
              <a:rPr lang="fr-FR" sz="2000" i="1" dirty="0">
                <a:solidFill>
                  <a:srgbClr val="41423F"/>
                </a:solidFill>
                <a:effectLst/>
              </a:rPr>
            </a:br>
            <a:r>
              <a:rPr lang="fr-FR" sz="2000" i="1" dirty="0">
                <a:solidFill>
                  <a:srgbClr val="41423F"/>
                </a:solidFill>
                <a:effectLst/>
              </a:rPr>
              <a:t>- Les céréales du petit déjeuner, les barres de céréales</a:t>
            </a:r>
            <a:br>
              <a:rPr lang="fr-FR" sz="2000" i="1" dirty="0">
                <a:solidFill>
                  <a:srgbClr val="41423F"/>
                </a:solidFill>
                <a:effectLst/>
              </a:rPr>
            </a:br>
            <a:r>
              <a:rPr lang="fr-FR" sz="2000" i="1" dirty="0">
                <a:solidFill>
                  <a:srgbClr val="41423F"/>
                </a:solidFill>
                <a:effectLst/>
              </a:rPr>
              <a:t>- Les saucisses, jambons avec additifs</a:t>
            </a:r>
            <a:br>
              <a:rPr lang="fr-FR" sz="2000" i="1" dirty="0">
                <a:solidFill>
                  <a:srgbClr val="41423F"/>
                </a:solidFill>
                <a:effectLst/>
              </a:rPr>
            </a:br>
            <a:r>
              <a:rPr lang="fr-FR" sz="2000" i="1" dirty="0">
                <a:solidFill>
                  <a:srgbClr val="41423F"/>
                </a:solidFill>
                <a:effectLst/>
              </a:rPr>
              <a:t>- Les spécialités prêtes à consommer, congelées ou non (nuggets de poulet, poisson pané, poêlées de légumes…) </a:t>
            </a:r>
            <a:br>
              <a:rPr lang="fr-FR" sz="2000" i="1" dirty="0">
                <a:solidFill>
                  <a:srgbClr val="41423F"/>
                </a:solidFill>
                <a:effectLst/>
              </a:rPr>
            </a:br>
            <a:r>
              <a:rPr lang="fr-FR" sz="2000" i="1" dirty="0">
                <a:solidFill>
                  <a:srgbClr val="41423F"/>
                </a:solidFill>
                <a:effectLst/>
              </a:rPr>
              <a:t>- Les chips, les snacks divers et variés (biscuits apéritifs, pizzas surgelées ou non, croque monsieur…)</a:t>
            </a:r>
            <a:br>
              <a:rPr lang="fr-FR" sz="2000" i="1" dirty="0">
                <a:solidFill>
                  <a:srgbClr val="41423F"/>
                </a:solidFill>
                <a:effectLst/>
              </a:rPr>
            </a:br>
            <a:r>
              <a:rPr lang="fr-FR" sz="2000" i="1" dirty="0">
                <a:solidFill>
                  <a:srgbClr val="41423F"/>
                </a:solidFill>
                <a:effectLst/>
              </a:rPr>
              <a:t>- Les pains et produits de boulangerie avec ajout de substances non utilisées dans les préparations culinaires (graisses végétales hydrogénées, les protéines de lait) et additifs (émulsifiants…)</a:t>
            </a:r>
            <a:br>
              <a:rPr lang="fr-FR" sz="2000" i="1" dirty="0">
                <a:solidFill>
                  <a:srgbClr val="41423F"/>
                </a:solidFill>
                <a:effectLst/>
              </a:rPr>
            </a:br>
            <a:r>
              <a:rPr lang="fr-FR" sz="2000" i="1" dirty="0">
                <a:solidFill>
                  <a:srgbClr val="41423F"/>
                </a:solidFill>
                <a:effectLst/>
              </a:rPr>
              <a:t>- Les préparations rapides d'emploi de types gâteaux, soupes en sachets, nouilles instantanées, sauces et vinaigrettes</a:t>
            </a:r>
            <a:br>
              <a:rPr lang="fr-FR" sz="2000" i="1" dirty="0">
                <a:solidFill>
                  <a:srgbClr val="41423F"/>
                </a:solidFill>
                <a:effectLst/>
              </a:rPr>
            </a:br>
            <a:r>
              <a:rPr lang="fr-FR" sz="2000" i="1" dirty="0">
                <a:solidFill>
                  <a:srgbClr val="41423F"/>
                </a:solidFill>
                <a:effectLst/>
              </a:rPr>
              <a:t>- Les substituts du sucre, édulcorants, sirops (sauf sirop d’érable 100%)</a:t>
            </a:r>
            <a:br>
              <a:rPr lang="fr-FR" sz="2000" i="1" dirty="0">
                <a:solidFill>
                  <a:srgbClr val="41423F"/>
                </a:solidFill>
                <a:effectLst/>
              </a:rPr>
            </a:br>
            <a:r>
              <a:rPr lang="fr-FR" sz="2000" i="1" dirty="0">
                <a:solidFill>
                  <a:srgbClr val="41423F"/>
                </a:solidFill>
                <a:effectLst/>
              </a:rPr>
              <a:t>- Les boissons comme les boissons gazeuses, les jus sucrés et produits laitiers sucrés, les boissons énergisantes</a:t>
            </a:r>
            <a:endParaRPr lang="fr-FR" sz="2000" dirty="0">
              <a:solidFill>
                <a:srgbClr val="41423F"/>
              </a:solidFill>
            </a:endParaRPr>
          </a:p>
        </p:txBody>
      </p:sp>
      <p:pic>
        <p:nvPicPr>
          <p:cNvPr id="5" name="Image 4">
            <a:extLst>
              <a:ext uri="{FF2B5EF4-FFF2-40B4-BE49-F238E27FC236}">
                <a16:creationId xmlns:a16="http://schemas.microsoft.com/office/drawing/2014/main" id="{70E737B6-031C-4D03-8219-9E12F0E37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418469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FBB929B-9869-42CA-BCD7-C4685154B850}"/>
              </a:ext>
            </a:extLst>
          </p:cNvPr>
          <p:cNvSpPr>
            <a:spLocks noGrp="1"/>
          </p:cNvSpPr>
          <p:nvPr>
            <p:ph type="sldNum" sz="quarter" idx="12"/>
          </p:nvPr>
        </p:nvSpPr>
        <p:spPr/>
        <p:txBody>
          <a:bodyPr/>
          <a:lstStyle/>
          <a:p>
            <a:fld id="{7BD113B8-4413-4205-8ADD-FE2CD16EE939}" type="slidenum">
              <a:rPr lang="fr-FR" smtClean="0"/>
              <a:t>25</a:t>
            </a:fld>
            <a:endParaRPr lang="fr-FR" dirty="0"/>
          </a:p>
        </p:txBody>
      </p:sp>
      <p:sp>
        <p:nvSpPr>
          <p:cNvPr id="3" name="ZoneTexte 2">
            <a:extLst>
              <a:ext uri="{FF2B5EF4-FFF2-40B4-BE49-F238E27FC236}">
                <a16:creationId xmlns:a16="http://schemas.microsoft.com/office/drawing/2014/main" id="{C163B345-6711-4A21-9D40-AF546C83A3AE}"/>
              </a:ext>
            </a:extLst>
          </p:cNvPr>
          <p:cNvSpPr txBox="1"/>
          <p:nvPr/>
        </p:nvSpPr>
        <p:spPr>
          <a:xfrm>
            <a:off x="323528" y="404664"/>
            <a:ext cx="8363272" cy="5940088"/>
          </a:xfrm>
          <a:prstGeom prst="rect">
            <a:avLst/>
          </a:prstGeom>
          <a:noFill/>
        </p:spPr>
        <p:txBody>
          <a:bodyPr wrap="square" rtlCol="0">
            <a:spAutoFit/>
          </a:bodyPr>
          <a:lstStyle/>
          <a:p>
            <a:r>
              <a:rPr lang="fr-FR" sz="2000" b="1" dirty="0">
                <a:solidFill>
                  <a:schemeClr val="accent6">
                    <a:lumMod val="75000"/>
                  </a:schemeClr>
                </a:solidFill>
              </a:rPr>
              <a:t>Q</a:t>
            </a:r>
            <a:r>
              <a:rPr lang="fr-FR" sz="2000" b="1" dirty="0">
                <a:solidFill>
                  <a:schemeClr val="accent6">
                    <a:lumMod val="75000"/>
                  </a:schemeClr>
                </a:solidFill>
                <a:effectLst/>
              </a:rPr>
              <a:t>uelles conséquences sur notre santé l'ingestion (presque quotidienne) d'aliments hautement transformés, peut-elle avoir ?</a:t>
            </a:r>
            <a:br>
              <a:rPr lang="fr-FR" sz="2000" dirty="0">
                <a:solidFill>
                  <a:srgbClr val="41423F"/>
                </a:solidFill>
                <a:effectLst/>
              </a:rPr>
            </a:br>
            <a:r>
              <a:rPr lang="fr-FR" sz="2000" dirty="0">
                <a:solidFill>
                  <a:srgbClr val="41423F"/>
                </a:solidFill>
                <a:effectLst/>
              </a:rPr>
              <a:t> </a:t>
            </a:r>
          </a:p>
          <a:p>
            <a:r>
              <a:rPr lang="fr-FR" sz="2000" dirty="0">
                <a:solidFill>
                  <a:srgbClr val="41423F"/>
                </a:solidFill>
                <a:effectLst/>
              </a:rPr>
              <a:t>L’étude, appelée </a:t>
            </a:r>
            <a:r>
              <a:rPr lang="fr-FR" sz="2000" dirty="0" err="1">
                <a:solidFill>
                  <a:srgbClr val="41423F"/>
                </a:solidFill>
                <a:effectLst/>
              </a:rPr>
              <a:t>NutriNet</a:t>
            </a:r>
            <a:r>
              <a:rPr lang="fr-FR" sz="2000" dirty="0">
                <a:solidFill>
                  <a:srgbClr val="41423F"/>
                </a:solidFill>
                <a:effectLst/>
              </a:rPr>
              <a:t>-Santé (2009-2017)</a:t>
            </a:r>
          </a:p>
          <a:p>
            <a:endParaRPr lang="fr-FR" sz="2000" dirty="0">
              <a:solidFill>
                <a:srgbClr val="41423F"/>
              </a:solidFill>
            </a:endParaRPr>
          </a:p>
          <a:p>
            <a:r>
              <a:rPr lang="fr-FR" sz="2000" b="1" i="1" dirty="0">
                <a:solidFill>
                  <a:srgbClr val="41423F"/>
                </a:solidFill>
                <a:effectLst/>
              </a:rPr>
              <a:t>Une augmentation de 10% de la proportion d’aliments ultra-transformés dans le régime alimentaire s’est révélée être associée à une augmentation de plus de 10% des risques de développer un cancer au global et un cancer du sein en particulier.</a:t>
            </a:r>
            <a:endParaRPr lang="fr-FR" sz="2000" b="1" dirty="0">
              <a:solidFill>
                <a:srgbClr val="41423F"/>
              </a:solidFill>
              <a:effectLst/>
            </a:endParaRPr>
          </a:p>
          <a:p>
            <a:pPr algn="ctr"/>
            <a:r>
              <a:rPr lang="fr-FR" sz="2000" dirty="0">
                <a:solidFill>
                  <a:srgbClr val="41423F"/>
                </a:solidFill>
                <a:effectLst/>
              </a:rPr>
              <a:t> </a:t>
            </a:r>
          </a:p>
          <a:p>
            <a:pPr algn="ctr"/>
            <a:endParaRPr lang="fr-FR" sz="2000" b="1" dirty="0">
              <a:solidFill>
                <a:srgbClr val="41423F"/>
              </a:solidFill>
              <a:effectLst/>
            </a:endParaRPr>
          </a:p>
          <a:p>
            <a:r>
              <a:rPr lang="fr-FR" sz="2000" dirty="0">
                <a:solidFill>
                  <a:srgbClr val="41423F"/>
                </a:solidFill>
                <a:effectLst/>
              </a:rPr>
              <a:t>Il y a également 10% des participants qui ont déclarés </a:t>
            </a:r>
            <a:r>
              <a:rPr lang="fr-FR" sz="2000" i="1" dirty="0">
                <a:solidFill>
                  <a:srgbClr val="41423F"/>
                </a:solidFill>
                <a:effectLst/>
              </a:rPr>
              <a:t>via</a:t>
            </a:r>
            <a:r>
              <a:rPr lang="fr-FR" sz="2000" dirty="0">
                <a:solidFill>
                  <a:srgbClr val="41423F"/>
                </a:solidFill>
                <a:effectLst/>
              </a:rPr>
              <a:t> le questionnaire présenter un syndrome du côlon irritable .</a:t>
            </a:r>
          </a:p>
          <a:p>
            <a:r>
              <a:rPr lang="fr-FR" sz="2000" b="1" i="1" dirty="0">
                <a:solidFill>
                  <a:srgbClr val="41423F"/>
                </a:solidFill>
                <a:effectLst/>
              </a:rPr>
              <a:t>Il semblerait ainsi qu’une augmentation de la consommation de produits ultra-transformés soit associée à un risque plus élevé de développer un syndrome du côlon irritable.</a:t>
            </a:r>
            <a:r>
              <a:rPr lang="fr-FR" sz="2000" b="1" dirty="0">
                <a:solidFill>
                  <a:srgbClr val="41423F"/>
                </a:solidFill>
                <a:effectLst/>
              </a:rPr>
              <a:t> </a:t>
            </a:r>
            <a:endParaRPr lang="fr-FR" sz="2000" dirty="0">
              <a:solidFill>
                <a:srgbClr val="41423F"/>
              </a:solidFill>
              <a:effectLst/>
            </a:endParaRPr>
          </a:p>
          <a:p>
            <a:pPr algn="just"/>
            <a:br>
              <a:rPr lang="fr-FR" sz="2000" dirty="0">
                <a:solidFill>
                  <a:srgbClr val="41423F"/>
                </a:solidFill>
                <a:effectLst/>
              </a:rPr>
            </a:br>
            <a:endParaRPr lang="fr-FR" sz="2000" dirty="0">
              <a:solidFill>
                <a:srgbClr val="41423F"/>
              </a:solidFill>
              <a:effectLst/>
            </a:endParaRPr>
          </a:p>
          <a:p>
            <a:endParaRPr lang="fr-FR" sz="2000" dirty="0"/>
          </a:p>
        </p:txBody>
      </p:sp>
      <p:pic>
        <p:nvPicPr>
          <p:cNvPr id="5" name="Image 4">
            <a:extLst>
              <a:ext uri="{FF2B5EF4-FFF2-40B4-BE49-F238E27FC236}">
                <a16:creationId xmlns:a16="http://schemas.microsoft.com/office/drawing/2014/main" id="{6A35C026-9F15-4659-9B0A-9DA9B5BC0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00279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2647E32-3B7F-4FCB-A675-96636F14E5E5}"/>
              </a:ext>
            </a:extLst>
          </p:cNvPr>
          <p:cNvSpPr>
            <a:spLocks noGrp="1"/>
          </p:cNvSpPr>
          <p:nvPr>
            <p:ph type="sldNum" sz="quarter" idx="12"/>
          </p:nvPr>
        </p:nvSpPr>
        <p:spPr/>
        <p:txBody>
          <a:bodyPr/>
          <a:lstStyle/>
          <a:p>
            <a:fld id="{7BD113B8-4413-4205-8ADD-FE2CD16EE939}" type="slidenum">
              <a:rPr lang="fr-FR" smtClean="0"/>
              <a:t>26</a:t>
            </a:fld>
            <a:endParaRPr lang="fr-FR" dirty="0"/>
          </a:p>
        </p:txBody>
      </p:sp>
      <p:sp>
        <p:nvSpPr>
          <p:cNvPr id="3" name="ZoneTexte 2">
            <a:extLst>
              <a:ext uri="{FF2B5EF4-FFF2-40B4-BE49-F238E27FC236}">
                <a16:creationId xmlns:a16="http://schemas.microsoft.com/office/drawing/2014/main" id="{E2A57A84-75D9-47DB-A486-AAB34AFBD7A9}"/>
              </a:ext>
            </a:extLst>
          </p:cNvPr>
          <p:cNvSpPr txBox="1"/>
          <p:nvPr/>
        </p:nvSpPr>
        <p:spPr>
          <a:xfrm>
            <a:off x="323528" y="980728"/>
            <a:ext cx="8208912" cy="4770537"/>
          </a:xfrm>
          <a:prstGeom prst="rect">
            <a:avLst/>
          </a:prstGeom>
          <a:noFill/>
        </p:spPr>
        <p:txBody>
          <a:bodyPr wrap="square" rtlCol="0">
            <a:spAutoFit/>
          </a:bodyPr>
          <a:lstStyle/>
          <a:p>
            <a:r>
              <a:rPr lang="fr-FR" sz="2000" b="1" dirty="0">
                <a:solidFill>
                  <a:schemeClr val="accent6">
                    <a:lumMod val="75000"/>
                  </a:schemeClr>
                </a:solidFill>
              </a:rPr>
              <a:t>Comment faire ? </a:t>
            </a:r>
          </a:p>
          <a:p>
            <a:pPr marL="285750" indent="-285750">
              <a:buFont typeface="Arial" panose="020B0604020202020204" pitchFamily="34" charset="0"/>
              <a:buChar char="•"/>
            </a:pPr>
            <a:r>
              <a:rPr lang="fr-FR" sz="2000" dirty="0">
                <a:solidFill>
                  <a:srgbClr val="41423F"/>
                </a:solidFill>
                <a:effectLst/>
              </a:rPr>
              <a:t>se fier à la liste des ingrédients.</a:t>
            </a:r>
          </a:p>
          <a:p>
            <a:pPr marL="285750" indent="-285750">
              <a:buFont typeface="Arial" panose="020B0604020202020204" pitchFamily="34" charset="0"/>
              <a:buChar char="•"/>
            </a:pPr>
            <a:r>
              <a:rPr lang="fr-FR" sz="2000" dirty="0">
                <a:solidFill>
                  <a:srgbClr val="41423F"/>
                </a:solidFill>
                <a:effectLst/>
              </a:rPr>
              <a:t>Choisir des ingrédients frais, locaux, de saison et préparer de bonnes recettes équilibrées maison.</a:t>
            </a:r>
          </a:p>
          <a:p>
            <a:pPr marL="285750" indent="-285750">
              <a:buFont typeface="Arial" panose="020B0604020202020204" pitchFamily="34" charset="0"/>
              <a:buChar char="•"/>
            </a:pPr>
            <a:r>
              <a:rPr lang="fr-FR" sz="2000" dirty="0">
                <a:solidFill>
                  <a:srgbClr val="41423F"/>
                </a:solidFill>
                <a:effectLst/>
              </a:rPr>
              <a:t>Consommer de façon occasionnelle les produits ultra-transformés</a:t>
            </a:r>
            <a:r>
              <a:rPr lang="fr-FR" sz="2000" b="1" dirty="0">
                <a:solidFill>
                  <a:srgbClr val="41423F"/>
                </a:solidFill>
                <a:effectLst/>
              </a:rPr>
              <a:t>. </a:t>
            </a:r>
            <a:br>
              <a:rPr lang="fr-FR" sz="2000" dirty="0">
                <a:effectLst/>
              </a:rPr>
            </a:br>
            <a:endParaRPr lang="fr-FR" sz="2000" dirty="0"/>
          </a:p>
          <a:p>
            <a:r>
              <a:rPr lang="fr-FR" sz="2400" b="1" dirty="0">
                <a:solidFill>
                  <a:schemeClr val="accent6">
                    <a:lumMod val="75000"/>
                  </a:schemeClr>
                </a:solidFill>
                <a:effectLst/>
              </a:rPr>
              <a:t>En résumé:</a:t>
            </a:r>
          </a:p>
          <a:p>
            <a:r>
              <a:rPr lang="fr-FR" sz="2000" dirty="0">
                <a:solidFill>
                  <a:srgbClr val="41423F"/>
                </a:solidFill>
                <a:effectLst/>
              </a:rPr>
              <a:t>Adopter une alimentation la plus simple et diversifiée possible est le seul moyen d’avoir au quotidien tous les éléments pour nourrir votre corps.</a:t>
            </a:r>
          </a:p>
          <a:p>
            <a:br>
              <a:rPr lang="fr-FR" sz="2000" dirty="0">
                <a:solidFill>
                  <a:srgbClr val="41423F"/>
                </a:solidFill>
                <a:effectLst/>
              </a:rPr>
            </a:br>
            <a:r>
              <a:rPr lang="fr-FR" sz="2000" dirty="0">
                <a:solidFill>
                  <a:srgbClr val="41423F"/>
                </a:solidFill>
                <a:effectLst/>
              </a:rPr>
              <a:t>Aucun aliment naturel, simple ne doit être exclu (corps gras, produits laitiers…) sauf contre-indication stricte médicale.</a:t>
            </a:r>
          </a:p>
          <a:p>
            <a:br>
              <a:rPr lang="fr-FR" sz="2000" dirty="0">
                <a:solidFill>
                  <a:srgbClr val="41423F"/>
                </a:solidFill>
                <a:effectLst/>
              </a:rPr>
            </a:br>
            <a:r>
              <a:rPr lang="fr-FR" sz="2000" dirty="0">
                <a:solidFill>
                  <a:srgbClr val="41423F"/>
                </a:solidFill>
                <a:effectLst/>
              </a:rPr>
              <a:t>Consommer des produits peu transformés et diversifiés est un gage de bonne santé </a:t>
            </a:r>
            <a:endParaRPr lang="fr-FR" sz="2000" dirty="0">
              <a:solidFill>
                <a:srgbClr val="41423F"/>
              </a:solidFill>
            </a:endParaRPr>
          </a:p>
        </p:txBody>
      </p:sp>
      <p:pic>
        <p:nvPicPr>
          <p:cNvPr id="5" name="Image 4">
            <a:extLst>
              <a:ext uri="{FF2B5EF4-FFF2-40B4-BE49-F238E27FC236}">
                <a16:creationId xmlns:a16="http://schemas.microsoft.com/office/drawing/2014/main" id="{FA3C9132-5DCE-4470-834C-89C54A9E6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3287265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01456A3-5CD7-470F-B174-7B4A7A413C62}"/>
              </a:ext>
            </a:extLst>
          </p:cNvPr>
          <p:cNvSpPr>
            <a:spLocks noGrp="1"/>
          </p:cNvSpPr>
          <p:nvPr>
            <p:ph type="sldNum" sz="quarter" idx="12"/>
          </p:nvPr>
        </p:nvSpPr>
        <p:spPr/>
        <p:txBody>
          <a:bodyPr/>
          <a:lstStyle/>
          <a:p>
            <a:fld id="{7BD113B8-4413-4205-8ADD-FE2CD16EE939}" type="slidenum">
              <a:rPr lang="fr-FR" smtClean="0"/>
              <a:t>27</a:t>
            </a:fld>
            <a:endParaRPr lang="fr-FR" dirty="0"/>
          </a:p>
        </p:txBody>
      </p:sp>
      <p:sp>
        <p:nvSpPr>
          <p:cNvPr id="3" name="ZoneTexte 2">
            <a:extLst>
              <a:ext uri="{FF2B5EF4-FFF2-40B4-BE49-F238E27FC236}">
                <a16:creationId xmlns:a16="http://schemas.microsoft.com/office/drawing/2014/main" id="{3D24920B-CD88-4F88-AF94-ABECB730AD94}"/>
              </a:ext>
            </a:extLst>
          </p:cNvPr>
          <p:cNvSpPr txBox="1"/>
          <p:nvPr/>
        </p:nvSpPr>
        <p:spPr>
          <a:xfrm>
            <a:off x="1835696" y="2381104"/>
            <a:ext cx="5293568" cy="1323439"/>
          </a:xfrm>
          <a:prstGeom prst="rect">
            <a:avLst/>
          </a:prstGeom>
          <a:noFill/>
        </p:spPr>
        <p:txBody>
          <a:bodyPr wrap="square" rtlCol="0">
            <a:spAutoFit/>
          </a:bodyPr>
          <a:lstStyle/>
          <a:p>
            <a:pPr algn="ctr"/>
            <a:r>
              <a:rPr lang="fr-FR" sz="4000" b="1" dirty="0">
                <a:solidFill>
                  <a:schemeClr val="accent6">
                    <a:lumMod val="75000"/>
                  </a:schemeClr>
                </a:solidFill>
              </a:rPr>
              <a:t>Idée repas pratique et équilibré</a:t>
            </a:r>
          </a:p>
        </p:txBody>
      </p:sp>
      <p:pic>
        <p:nvPicPr>
          <p:cNvPr id="5" name="Image 4">
            <a:extLst>
              <a:ext uri="{FF2B5EF4-FFF2-40B4-BE49-F238E27FC236}">
                <a16:creationId xmlns:a16="http://schemas.microsoft.com/office/drawing/2014/main" id="{5C671CF7-3460-49AA-86D6-48397AF36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3620190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075DE12-02CD-4735-812C-59F007D7667A}"/>
              </a:ext>
            </a:extLst>
          </p:cNvPr>
          <p:cNvSpPr>
            <a:spLocks noGrp="1"/>
          </p:cNvSpPr>
          <p:nvPr>
            <p:ph type="sldNum" sz="quarter" idx="12"/>
          </p:nvPr>
        </p:nvSpPr>
        <p:spPr/>
        <p:txBody>
          <a:bodyPr/>
          <a:lstStyle/>
          <a:p>
            <a:fld id="{7BD113B8-4413-4205-8ADD-FE2CD16EE939}" type="slidenum">
              <a:rPr lang="fr-FR" smtClean="0"/>
              <a:t>28</a:t>
            </a:fld>
            <a:endParaRPr lang="fr-FR" dirty="0"/>
          </a:p>
        </p:txBody>
      </p:sp>
      <p:sp>
        <p:nvSpPr>
          <p:cNvPr id="3" name="ZoneTexte 2">
            <a:extLst>
              <a:ext uri="{FF2B5EF4-FFF2-40B4-BE49-F238E27FC236}">
                <a16:creationId xmlns:a16="http://schemas.microsoft.com/office/drawing/2014/main" id="{5F49CAF0-8235-481A-AE27-B9A2281BBA14}"/>
              </a:ext>
            </a:extLst>
          </p:cNvPr>
          <p:cNvSpPr txBox="1"/>
          <p:nvPr/>
        </p:nvSpPr>
        <p:spPr>
          <a:xfrm>
            <a:off x="755576" y="848320"/>
            <a:ext cx="7848872" cy="5570756"/>
          </a:xfrm>
          <a:prstGeom prst="rect">
            <a:avLst/>
          </a:prstGeom>
          <a:noFill/>
        </p:spPr>
        <p:txBody>
          <a:bodyPr wrap="square" rtlCol="0">
            <a:spAutoFit/>
          </a:bodyPr>
          <a:lstStyle/>
          <a:p>
            <a:pPr algn="ctr"/>
            <a:r>
              <a:rPr lang="fr-FR" sz="2400" b="1" dirty="0">
                <a:solidFill>
                  <a:schemeClr val="accent3">
                    <a:lumMod val="50000"/>
                  </a:schemeClr>
                </a:solidFill>
              </a:rPr>
              <a:t>Saumon au citron vert et pomme de terre aux carottes</a:t>
            </a:r>
          </a:p>
          <a:p>
            <a:r>
              <a:rPr lang="fr-FR" sz="2000" dirty="0"/>
              <a:t>Saumon cuit à la vapeur 15min avec des herbes aromatiques. </a:t>
            </a:r>
          </a:p>
          <a:p>
            <a:r>
              <a:rPr lang="fr-FR" sz="2000" dirty="0"/>
              <a:t>Lorsqu’il est cuit y mettre une rondelle de citron vert et arrosé d’un filet d’huile d’olive. </a:t>
            </a:r>
          </a:p>
          <a:p>
            <a:r>
              <a:rPr lang="fr-FR" sz="2000" i="1" dirty="0"/>
              <a:t>L’avantage de cette recette est que vous pouvez utiliser du poisson frais ou surgelé</a:t>
            </a:r>
            <a:r>
              <a:rPr lang="fr-FR" sz="2000" dirty="0"/>
              <a:t>. </a:t>
            </a:r>
          </a:p>
          <a:p>
            <a:r>
              <a:rPr lang="fr-FR" sz="2000" dirty="0"/>
              <a:t>Les carottes et pommes de terre peuvent également être cuits à la vapeur et agrémenter d’une noisette de beurre une fois dans votre assiette. </a:t>
            </a:r>
          </a:p>
          <a:p>
            <a:pPr algn="ctr"/>
            <a:endParaRPr lang="fr-FR" sz="2400" b="1" dirty="0">
              <a:solidFill>
                <a:schemeClr val="accent2">
                  <a:lumMod val="75000"/>
                </a:schemeClr>
              </a:solidFill>
            </a:endParaRPr>
          </a:p>
          <a:p>
            <a:pPr algn="ctr"/>
            <a:endParaRPr lang="fr-FR" sz="2400" b="1" dirty="0">
              <a:solidFill>
                <a:schemeClr val="accent2">
                  <a:lumMod val="75000"/>
                </a:schemeClr>
              </a:solidFill>
            </a:endParaRPr>
          </a:p>
          <a:p>
            <a:pPr algn="ctr"/>
            <a:r>
              <a:rPr lang="fr-FR" sz="2400" b="1" dirty="0">
                <a:solidFill>
                  <a:schemeClr val="accent2">
                    <a:lumMod val="75000"/>
                  </a:schemeClr>
                </a:solidFill>
              </a:rPr>
              <a:t>Salade d’orange et de framboises </a:t>
            </a:r>
          </a:p>
          <a:p>
            <a:r>
              <a:rPr lang="fr-FR" sz="2000" dirty="0"/>
              <a:t>Couper 1 orange y ajouter une poignée de framboise fraiche ou surgelées, un peu de menthe ciselée. </a:t>
            </a:r>
          </a:p>
          <a:p>
            <a:endParaRPr lang="fr-FR" sz="2000" dirty="0"/>
          </a:p>
          <a:p>
            <a:pPr algn="ctr"/>
            <a:r>
              <a:rPr lang="fr-FR" sz="2000" i="1" dirty="0"/>
              <a:t>Recettes : « la fabrique à menu.fr »</a:t>
            </a:r>
          </a:p>
          <a:p>
            <a:endParaRPr lang="fr-FR" sz="2000" dirty="0"/>
          </a:p>
          <a:p>
            <a:endParaRPr lang="fr-FR" sz="2000" dirty="0"/>
          </a:p>
        </p:txBody>
      </p:sp>
      <p:pic>
        <p:nvPicPr>
          <p:cNvPr id="5" name="Image 4">
            <a:extLst>
              <a:ext uri="{FF2B5EF4-FFF2-40B4-BE49-F238E27FC236}">
                <a16:creationId xmlns:a16="http://schemas.microsoft.com/office/drawing/2014/main" id="{DA903B1D-C79F-4EA1-B12D-09A811B5B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11506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isocèle 4"/>
          <p:cNvSpPr/>
          <p:nvPr/>
        </p:nvSpPr>
        <p:spPr>
          <a:xfrm>
            <a:off x="4463735" y="4509119"/>
            <a:ext cx="4680265" cy="2376265"/>
          </a:xfrm>
          <a:prstGeom prst="triangle">
            <a:avLst/>
          </a:prstGeom>
          <a:solidFill>
            <a:srgbClr val="41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Triangle isocèle 5"/>
          <p:cNvSpPr/>
          <p:nvPr/>
        </p:nvSpPr>
        <p:spPr>
          <a:xfrm rot="10800000">
            <a:off x="4463735" y="0"/>
            <a:ext cx="4680265" cy="2376265"/>
          </a:xfrm>
          <a:prstGeom prst="triangle">
            <a:avLst/>
          </a:prstGeom>
          <a:solidFill>
            <a:srgbClr val="41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7" name="Triangle isocèle 6"/>
          <p:cNvSpPr/>
          <p:nvPr/>
        </p:nvSpPr>
        <p:spPr>
          <a:xfrm rot="16200000">
            <a:off x="6148886" y="2450113"/>
            <a:ext cx="3960442" cy="2029787"/>
          </a:xfrm>
          <a:prstGeom prst="triangle">
            <a:avLst/>
          </a:prstGeom>
          <a:solidFill>
            <a:srgbClr val="F08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391" y="5749459"/>
            <a:ext cx="996826" cy="920635"/>
          </a:xfrm>
          <a:prstGeom prst="rect">
            <a:avLst/>
          </a:prstGeom>
        </p:spPr>
      </p:pic>
      <p:sp>
        <p:nvSpPr>
          <p:cNvPr id="11" name="ZoneTexte 10"/>
          <p:cNvSpPr txBox="1"/>
          <p:nvPr/>
        </p:nvSpPr>
        <p:spPr>
          <a:xfrm>
            <a:off x="395226" y="2924944"/>
            <a:ext cx="4752528" cy="523220"/>
          </a:xfrm>
          <a:prstGeom prst="rect">
            <a:avLst/>
          </a:prstGeom>
          <a:noFill/>
        </p:spPr>
        <p:txBody>
          <a:bodyPr wrap="square" rtlCol="0">
            <a:spAutoFit/>
          </a:bodyPr>
          <a:lstStyle/>
          <a:p>
            <a:pPr algn="ctr"/>
            <a:r>
              <a:rPr lang="fr-FR" sz="2800" b="1" dirty="0">
                <a:solidFill>
                  <a:srgbClr val="41423F"/>
                </a:solidFill>
                <a:latin typeface="Verdana" panose="020B0604030504040204" pitchFamily="34" charset="0"/>
                <a:ea typeface="Verdana" panose="020B0604030504040204" pitchFamily="34" charset="0"/>
                <a:cs typeface="Verdana" panose="020B0604030504040204" pitchFamily="34" charset="0"/>
              </a:rPr>
              <a:t>MERCI</a:t>
            </a:r>
          </a:p>
        </p:txBody>
      </p:sp>
      <p:cxnSp>
        <p:nvCxnSpPr>
          <p:cNvPr id="12" name="Connecteur droit 11"/>
          <p:cNvCxnSpPr/>
          <p:nvPr/>
        </p:nvCxnSpPr>
        <p:spPr>
          <a:xfrm>
            <a:off x="1871594" y="3501008"/>
            <a:ext cx="1836000" cy="0"/>
          </a:xfrm>
          <a:prstGeom prst="line">
            <a:avLst/>
          </a:prstGeom>
          <a:ln w="25400">
            <a:solidFill>
              <a:srgbClr val="41423F"/>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48385" y="3766712"/>
            <a:ext cx="2143288" cy="523220"/>
          </a:xfrm>
          <a:prstGeom prst="rect">
            <a:avLst/>
          </a:prstGeom>
          <a:noFill/>
        </p:spPr>
        <p:txBody>
          <a:bodyPr wrap="square" rtlCol="0">
            <a:spAutoFit/>
          </a:bodyPr>
          <a:lstStyle/>
          <a:p>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174 route de Béthune</a:t>
            </a:r>
          </a:p>
          <a:p>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62160 AIX-NOULETTE</a:t>
            </a:r>
            <a:endParaRPr lang="fr-FR" dirty="0">
              <a:solidFill>
                <a:srgbClr val="41423F"/>
              </a:solidFill>
            </a:endParaRPr>
          </a:p>
        </p:txBody>
      </p:sp>
      <p:sp>
        <p:nvSpPr>
          <p:cNvPr id="18" name="ZoneTexte 17"/>
          <p:cNvSpPr txBox="1"/>
          <p:nvPr/>
        </p:nvSpPr>
        <p:spPr>
          <a:xfrm>
            <a:off x="1948385" y="4403750"/>
            <a:ext cx="2143288" cy="307777"/>
          </a:xfrm>
          <a:prstGeom prst="rect">
            <a:avLst/>
          </a:prstGeom>
          <a:noFill/>
        </p:spPr>
        <p:txBody>
          <a:bodyPr wrap="square" rtlCol="0">
            <a:spAutoFit/>
          </a:bodyPr>
          <a:lstStyle/>
          <a:p>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03.21.18.42.00</a:t>
            </a:r>
            <a:endParaRPr lang="fr-FR" dirty="0">
              <a:solidFill>
                <a:srgbClr val="41423F"/>
              </a:solidFill>
            </a:endParaRPr>
          </a:p>
        </p:txBody>
      </p:sp>
      <p:sp>
        <p:nvSpPr>
          <p:cNvPr id="19" name="ZoneTexte 18"/>
          <p:cNvSpPr txBox="1"/>
          <p:nvPr/>
        </p:nvSpPr>
        <p:spPr>
          <a:xfrm>
            <a:off x="1948385" y="4835798"/>
            <a:ext cx="2143288" cy="307777"/>
          </a:xfrm>
          <a:prstGeom prst="rect">
            <a:avLst/>
          </a:prstGeom>
          <a:noFill/>
        </p:spPr>
        <p:txBody>
          <a:bodyPr wrap="square" rtlCol="0">
            <a:spAutoFit/>
          </a:bodyPr>
          <a:lstStyle/>
          <a:p>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03.21.18.42.12</a:t>
            </a:r>
            <a:endParaRPr lang="fr-FR" dirty="0">
              <a:solidFill>
                <a:srgbClr val="41423F"/>
              </a:solidFill>
            </a:endParaRPr>
          </a:p>
        </p:txBody>
      </p:sp>
      <p:sp>
        <p:nvSpPr>
          <p:cNvPr id="20" name="ZoneTexte 19"/>
          <p:cNvSpPr txBox="1"/>
          <p:nvPr/>
        </p:nvSpPr>
        <p:spPr>
          <a:xfrm>
            <a:off x="1948385" y="5267846"/>
            <a:ext cx="2503328" cy="307777"/>
          </a:xfrm>
          <a:prstGeom prst="rect">
            <a:avLst/>
          </a:prstGeom>
          <a:noFill/>
        </p:spPr>
        <p:txBody>
          <a:bodyPr wrap="square" rtlCol="0">
            <a:spAutoFit/>
          </a:bodyPr>
          <a:lstStyle/>
          <a:p>
            <a:r>
              <a:rPr lang="fr-FR" sz="1400" dirty="0">
                <a:solidFill>
                  <a:srgbClr val="41423F"/>
                </a:solidFill>
                <a:latin typeface="Verdana" panose="020B0604030504040204" pitchFamily="34" charset="0"/>
                <a:ea typeface="Verdana" panose="020B0604030504040204" pitchFamily="34" charset="0"/>
                <a:cs typeface="Verdana" panose="020B0604030504040204" pitchFamily="34" charset="0"/>
              </a:rPr>
              <a:t>www.actionsantetravail.fr</a:t>
            </a:r>
            <a:endParaRPr lang="fr-FR" dirty="0">
              <a:solidFill>
                <a:srgbClr val="41423F"/>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935" y="-24626"/>
            <a:ext cx="2677738" cy="2791955"/>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6417" y="3804570"/>
            <a:ext cx="409287" cy="419783"/>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6418" y="4333885"/>
            <a:ext cx="409287" cy="419783"/>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8715" y="4765933"/>
            <a:ext cx="409287" cy="419783"/>
          </a:xfrm>
          <a:prstGeom prst="rect">
            <a:avLst/>
          </a:prstGeom>
        </p:spPr>
      </p:pic>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8715" y="5215773"/>
            <a:ext cx="409287" cy="409287"/>
          </a:xfrm>
          <a:prstGeom prst="rect">
            <a:avLst/>
          </a:prstGeom>
        </p:spPr>
      </p:pic>
      <p:sp>
        <p:nvSpPr>
          <p:cNvPr id="2" name="Espace réservé du numéro de diapositive 1"/>
          <p:cNvSpPr>
            <a:spLocks noGrp="1"/>
          </p:cNvSpPr>
          <p:nvPr>
            <p:ph type="sldNum" sz="quarter" idx="12"/>
          </p:nvPr>
        </p:nvSpPr>
        <p:spPr/>
        <p:txBody>
          <a:bodyPr/>
          <a:lstStyle/>
          <a:p>
            <a:endParaRPr lang="fr-FR" dirty="0"/>
          </a:p>
        </p:txBody>
      </p:sp>
    </p:spTree>
    <p:extLst>
      <p:ext uri="{BB962C8B-B14F-4D97-AF65-F5344CB8AC3E}">
        <p14:creationId xmlns:p14="http://schemas.microsoft.com/office/powerpoint/2010/main" val="85719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F8A04A-11DC-4FAA-9E27-7A298E37E412}"/>
              </a:ext>
            </a:extLst>
          </p:cNvPr>
          <p:cNvSpPr>
            <a:spLocks noGrp="1"/>
          </p:cNvSpPr>
          <p:nvPr>
            <p:ph type="sldNum" sz="quarter" idx="12"/>
          </p:nvPr>
        </p:nvSpPr>
        <p:spPr/>
        <p:txBody>
          <a:bodyPr/>
          <a:lstStyle/>
          <a:p>
            <a:fld id="{7BD113B8-4413-4205-8ADD-FE2CD16EE939}" type="slidenum">
              <a:rPr lang="fr-FR" smtClean="0"/>
              <a:t>3</a:t>
            </a:fld>
            <a:endParaRPr lang="fr-FR" dirty="0"/>
          </a:p>
        </p:txBody>
      </p:sp>
      <p:sp>
        <p:nvSpPr>
          <p:cNvPr id="3" name="ZoneTexte 2">
            <a:extLst>
              <a:ext uri="{FF2B5EF4-FFF2-40B4-BE49-F238E27FC236}">
                <a16:creationId xmlns:a16="http://schemas.microsoft.com/office/drawing/2014/main" id="{5F59C01D-B16F-46C1-AC44-08DA0A2C98F2}"/>
              </a:ext>
            </a:extLst>
          </p:cNvPr>
          <p:cNvSpPr txBox="1"/>
          <p:nvPr/>
        </p:nvSpPr>
        <p:spPr>
          <a:xfrm>
            <a:off x="1763688" y="1988840"/>
            <a:ext cx="5184576" cy="584775"/>
          </a:xfrm>
          <a:prstGeom prst="rect">
            <a:avLst/>
          </a:prstGeom>
          <a:noFill/>
        </p:spPr>
        <p:txBody>
          <a:bodyPr wrap="square" rtlCol="0">
            <a:spAutoFit/>
          </a:bodyPr>
          <a:lstStyle/>
          <a:p>
            <a:pPr algn="ctr"/>
            <a:r>
              <a:rPr lang="fr-FR" sz="3200" b="1" dirty="0">
                <a:solidFill>
                  <a:srgbClr val="F0844A"/>
                </a:solidFill>
                <a:latin typeface="Verdana" panose="020B0604030504040204" pitchFamily="34" charset="0"/>
                <a:ea typeface="Verdana" panose="020B0604030504040204" pitchFamily="34" charset="0"/>
              </a:rPr>
              <a:t>Les plats maisons </a:t>
            </a:r>
          </a:p>
        </p:txBody>
      </p:sp>
      <p:pic>
        <p:nvPicPr>
          <p:cNvPr id="5" name="Image 4" descr="Une image contenant intérieur, alimentation, personne, table&#10;&#10;Description générée automatiquement">
            <a:extLst>
              <a:ext uri="{FF2B5EF4-FFF2-40B4-BE49-F238E27FC236}">
                <a16:creationId xmlns:a16="http://schemas.microsoft.com/office/drawing/2014/main" id="{CE45C675-4B28-45B4-B9F9-01024A16320A}"/>
              </a:ext>
            </a:extLst>
          </p:cNvPr>
          <p:cNvPicPr>
            <a:picLocks noChangeAspect="1"/>
          </p:cNvPicPr>
          <p:nvPr/>
        </p:nvPicPr>
        <p:blipFill rotWithShape="1">
          <a:blip r:embed="rId3">
            <a:extLst>
              <a:ext uri="{28A0092B-C50C-407E-A947-70E740481C1C}">
                <a14:useLocalDpi xmlns:a14="http://schemas.microsoft.com/office/drawing/2010/main" val="0"/>
              </a:ext>
            </a:extLst>
          </a:blip>
          <a:srcRect l="4867" t="11212" r="4867"/>
          <a:stretch/>
        </p:blipFill>
        <p:spPr>
          <a:xfrm>
            <a:off x="2411760" y="2852936"/>
            <a:ext cx="3717603" cy="1913490"/>
          </a:xfrm>
          <a:prstGeom prst="rect">
            <a:avLst/>
          </a:prstGeom>
        </p:spPr>
      </p:pic>
      <p:pic>
        <p:nvPicPr>
          <p:cNvPr id="4" name="Image 3">
            <a:extLst>
              <a:ext uri="{FF2B5EF4-FFF2-40B4-BE49-F238E27FC236}">
                <a16:creationId xmlns:a16="http://schemas.microsoft.com/office/drawing/2014/main" id="{D6B7387D-9966-4EFC-A007-8766C9679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061888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99A83C-1287-471C-B9C8-FA55D143DF61}"/>
              </a:ext>
            </a:extLst>
          </p:cNvPr>
          <p:cNvSpPr>
            <a:spLocks noGrp="1"/>
          </p:cNvSpPr>
          <p:nvPr>
            <p:ph type="sldNum" sz="quarter" idx="12"/>
          </p:nvPr>
        </p:nvSpPr>
        <p:spPr/>
        <p:txBody>
          <a:bodyPr/>
          <a:lstStyle/>
          <a:p>
            <a:fld id="{7BD113B8-4413-4205-8ADD-FE2CD16EE939}" type="slidenum">
              <a:rPr lang="fr-FR" smtClean="0"/>
              <a:t>4</a:t>
            </a:fld>
            <a:endParaRPr lang="fr-FR" dirty="0"/>
          </a:p>
        </p:txBody>
      </p:sp>
      <p:sp>
        <p:nvSpPr>
          <p:cNvPr id="3" name="ZoneTexte 2">
            <a:extLst>
              <a:ext uri="{FF2B5EF4-FFF2-40B4-BE49-F238E27FC236}">
                <a16:creationId xmlns:a16="http://schemas.microsoft.com/office/drawing/2014/main" id="{D4B3853E-FE44-4C0D-A705-6C77085F45CF}"/>
              </a:ext>
            </a:extLst>
          </p:cNvPr>
          <p:cNvSpPr txBox="1"/>
          <p:nvPr/>
        </p:nvSpPr>
        <p:spPr>
          <a:xfrm>
            <a:off x="179512" y="188640"/>
            <a:ext cx="6048672" cy="400110"/>
          </a:xfrm>
          <a:prstGeom prst="rect">
            <a:avLst/>
          </a:prstGeom>
          <a:noFill/>
        </p:spPr>
        <p:txBody>
          <a:bodyPr wrap="square" rtlCol="0">
            <a:spAutoFit/>
          </a:bodyPr>
          <a:lstStyle/>
          <a:p>
            <a:r>
              <a:rPr lang="fr-FR" sz="2000" b="1" dirty="0">
                <a:solidFill>
                  <a:schemeClr val="accent6"/>
                </a:solidFill>
                <a:latin typeface="Verdana" panose="020B0604030504040204" pitchFamily="34" charset="0"/>
                <a:ea typeface="Verdana" panose="020B0604030504040204" pitchFamily="34" charset="0"/>
              </a:rPr>
              <a:t>Les bienfaits de cuisiner, un allié santé… </a:t>
            </a:r>
          </a:p>
        </p:txBody>
      </p:sp>
      <p:sp>
        <p:nvSpPr>
          <p:cNvPr id="4" name="ZoneTexte 3">
            <a:extLst>
              <a:ext uri="{FF2B5EF4-FFF2-40B4-BE49-F238E27FC236}">
                <a16:creationId xmlns:a16="http://schemas.microsoft.com/office/drawing/2014/main" id="{2965EBBB-0064-462E-9D87-936367C9391F}"/>
              </a:ext>
            </a:extLst>
          </p:cNvPr>
          <p:cNvSpPr txBox="1"/>
          <p:nvPr/>
        </p:nvSpPr>
        <p:spPr>
          <a:xfrm>
            <a:off x="323528" y="620688"/>
            <a:ext cx="8363272" cy="1200329"/>
          </a:xfrm>
          <a:prstGeom prst="rect">
            <a:avLst/>
          </a:prstGeom>
          <a:noFill/>
        </p:spPr>
        <p:txBody>
          <a:bodyPr wrap="square" rtlCol="0">
            <a:spAutoFit/>
          </a:bodyPr>
          <a:lstStyle/>
          <a:p>
            <a:r>
              <a:rPr lang="fr-FR" dirty="0"/>
              <a:t>Savoir ce que l’on mange fait partie des préoccupations des français et la crise sanitaire à accentuer cette tendance.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Le Programme National Nutrition Santé recommande le « fait maison » </a:t>
            </a:r>
            <a:endParaRPr lang="fr-FR" dirty="0"/>
          </a:p>
          <a:p>
            <a:r>
              <a:rPr lang="fr-FR" dirty="0"/>
              <a:t>Garder la main sur son alimentation offre de nombreux avantages :</a:t>
            </a:r>
          </a:p>
        </p:txBody>
      </p:sp>
      <p:sp>
        <p:nvSpPr>
          <p:cNvPr id="5" name="ZoneTexte 4">
            <a:extLst>
              <a:ext uri="{FF2B5EF4-FFF2-40B4-BE49-F238E27FC236}">
                <a16:creationId xmlns:a16="http://schemas.microsoft.com/office/drawing/2014/main" id="{B9E459D1-588A-47E9-B9D8-696EFC78FF1E}"/>
              </a:ext>
            </a:extLst>
          </p:cNvPr>
          <p:cNvSpPr txBox="1"/>
          <p:nvPr/>
        </p:nvSpPr>
        <p:spPr>
          <a:xfrm>
            <a:off x="323528" y="1857598"/>
            <a:ext cx="8363272" cy="923330"/>
          </a:xfrm>
          <a:prstGeom prst="rect">
            <a:avLst/>
          </a:prstGeom>
          <a:noFill/>
        </p:spPr>
        <p:txBody>
          <a:bodyPr wrap="square" rtlCol="0">
            <a:spAutoFit/>
          </a:bodyPr>
          <a:lstStyle/>
          <a:p>
            <a:pPr algn="just"/>
            <a:r>
              <a:rPr lang="fr-FR" b="1" i="1" dirty="0">
                <a:solidFill>
                  <a:schemeClr val="accent6">
                    <a:lumMod val="75000"/>
                  </a:schemeClr>
                </a:solidFill>
              </a:rPr>
              <a:t>Un intérêt nutritionnel :</a:t>
            </a:r>
          </a:p>
          <a:p>
            <a:pPr algn="just"/>
            <a:r>
              <a:rPr lang="fr-FR" dirty="0"/>
              <a:t>Aliments bruts : apport de minéraux, vitamines, protéines </a:t>
            </a:r>
          </a:p>
          <a:p>
            <a:pPr algn="just"/>
            <a:r>
              <a:rPr lang="fr-FR" dirty="0"/>
              <a:t>Diversification dans les apports nutritionnels.</a:t>
            </a:r>
          </a:p>
        </p:txBody>
      </p:sp>
      <p:sp>
        <p:nvSpPr>
          <p:cNvPr id="6" name="ZoneTexte 5">
            <a:extLst>
              <a:ext uri="{FF2B5EF4-FFF2-40B4-BE49-F238E27FC236}">
                <a16:creationId xmlns:a16="http://schemas.microsoft.com/office/drawing/2014/main" id="{7896E12E-AEDE-457A-8BD5-5D632359C4CC}"/>
              </a:ext>
            </a:extLst>
          </p:cNvPr>
          <p:cNvSpPr txBox="1"/>
          <p:nvPr/>
        </p:nvSpPr>
        <p:spPr>
          <a:xfrm>
            <a:off x="323528" y="2924944"/>
            <a:ext cx="8280920" cy="923330"/>
          </a:xfrm>
          <a:prstGeom prst="rect">
            <a:avLst/>
          </a:prstGeom>
          <a:noFill/>
        </p:spPr>
        <p:txBody>
          <a:bodyPr wrap="square" rtlCol="0">
            <a:spAutoFit/>
          </a:bodyPr>
          <a:lstStyle/>
          <a:p>
            <a:r>
              <a:rPr lang="fr-FR" b="1" i="1" dirty="0">
                <a:solidFill>
                  <a:schemeClr val="accent6">
                    <a:lumMod val="75000"/>
                  </a:schemeClr>
                </a:solidFill>
              </a:rPr>
              <a:t>Idéal pour garder la ligne :</a:t>
            </a:r>
          </a:p>
          <a:p>
            <a:r>
              <a:rPr lang="fr-FR" dirty="0"/>
              <a:t>Contrôle des portions, alléger le taux de MG, sucres, sel. </a:t>
            </a:r>
          </a:p>
          <a:p>
            <a:r>
              <a:rPr lang="fr-FR" dirty="0"/>
              <a:t>Limite les fringales de l’après-midi</a:t>
            </a:r>
          </a:p>
        </p:txBody>
      </p:sp>
      <p:sp>
        <p:nvSpPr>
          <p:cNvPr id="8" name="ZoneTexte 7">
            <a:extLst>
              <a:ext uri="{FF2B5EF4-FFF2-40B4-BE49-F238E27FC236}">
                <a16:creationId xmlns:a16="http://schemas.microsoft.com/office/drawing/2014/main" id="{FFA1F395-9D1F-48D0-B670-126171572D5D}"/>
              </a:ext>
            </a:extLst>
          </p:cNvPr>
          <p:cNvSpPr txBox="1"/>
          <p:nvPr/>
        </p:nvSpPr>
        <p:spPr>
          <a:xfrm>
            <a:off x="323528" y="3933056"/>
            <a:ext cx="8219256" cy="2031325"/>
          </a:xfrm>
          <a:prstGeom prst="rect">
            <a:avLst/>
          </a:prstGeom>
          <a:noFill/>
        </p:spPr>
        <p:txBody>
          <a:bodyPr wrap="square" rtlCol="0">
            <a:spAutoFit/>
          </a:bodyPr>
          <a:lstStyle/>
          <a:p>
            <a:r>
              <a:rPr lang="fr-FR" b="1" i="1" dirty="0">
                <a:solidFill>
                  <a:schemeClr val="accent6">
                    <a:lumMod val="75000"/>
                  </a:schemeClr>
                </a:solidFill>
              </a:rPr>
              <a:t>Place au goût </a:t>
            </a:r>
          </a:p>
          <a:p>
            <a:r>
              <a:rPr lang="fr-FR" dirty="0"/>
              <a:t>Retrouver le goût des aliments souvent masqué dans les plats industriels </a:t>
            </a:r>
          </a:p>
          <a:p>
            <a:endParaRPr lang="fr-FR" dirty="0"/>
          </a:p>
          <a:p>
            <a:r>
              <a:rPr lang="fr-FR" b="1" i="1" dirty="0">
                <a:solidFill>
                  <a:schemeClr val="accent6">
                    <a:lumMod val="75000"/>
                  </a:schemeClr>
                </a:solidFill>
              </a:rPr>
              <a:t>Les économies </a:t>
            </a:r>
          </a:p>
          <a:p>
            <a:r>
              <a:rPr lang="fr-FR" dirty="0"/>
              <a:t>Les produits locaux, bruts, de saison, permettent de dépenser moins et de réduire les déchets. </a:t>
            </a:r>
          </a:p>
          <a:p>
            <a:endParaRPr lang="fr-FR" dirty="0"/>
          </a:p>
        </p:txBody>
      </p:sp>
      <p:pic>
        <p:nvPicPr>
          <p:cNvPr id="7" name="Image 6">
            <a:extLst>
              <a:ext uri="{FF2B5EF4-FFF2-40B4-BE49-F238E27FC236}">
                <a16:creationId xmlns:a16="http://schemas.microsoft.com/office/drawing/2014/main" id="{48021A17-5E69-4136-AF89-D34A7E9C2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314744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5F8A23-D8B7-4573-8BD0-7A019F869BD8}"/>
              </a:ext>
            </a:extLst>
          </p:cNvPr>
          <p:cNvSpPr>
            <a:spLocks noGrp="1"/>
          </p:cNvSpPr>
          <p:nvPr>
            <p:ph type="sldNum" sz="quarter" idx="12"/>
          </p:nvPr>
        </p:nvSpPr>
        <p:spPr/>
        <p:txBody>
          <a:bodyPr/>
          <a:lstStyle/>
          <a:p>
            <a:fld id="{7BD113B8-4413-4205-8ADD-FE2CD16EE939}" type="slidenum">
              <a:rPr lang="fr-FR" smtClean="0"/>
              <a:t>5</a:t>
            </a:fld>
            <a:endParaRPr lang="fr-FR" dirty="0"/>
          </a:p>
        </p:txBody>
      </p:sp>
      <p:sp>
        <p:nvSpPr>
          <p:cNvPr id="3" name="ZoneTexte 2">
            <a:extLst>
              <a:ext uri="{FF2B5EF4-FFF2-40B4-BE49-F238E27FC236}">
                <a16:creationId xmlns:a16="http://schemas.microsoft.com/office/drawing/2014/main" id="{6668AF65-6A64-4081-BAAC-5F6C8EDC0C3E}"/>
              </a:ext>
            </a:extLst>
          </p:cNvPr>
          <p:cNvSpPr txBox="1"/>
          <p:nvPr/>
        </p:nvSpPr>
        <p:spPr>
          <a:xfrm>
            <a:off x="251520" y="242059"/>
            <a:ext cx="8424936" cy="4555093"/>
          </a:xfrm>
          <a:prstGeom prst="rect">
            <a:avLst/>
          </a:prstGeom>
          <a:noFill/>
        </p:spPr>
        <p:txBody>
          <a:bodyPr wrap="square" rtlCol="0">
            <a:spAutoFit/>
          </a:bodyPr>
          <a:lstStyle/>
          <a:p>
            <a:pPr algn="just"/>
            <a:r>
              <a:rPr lang="fr-FR" sz="2000" b="1" dirty="0">
                <a:solidFill>
                  <a:schemeClr val="accent6"/>
                </a:solidFill>
                <a:latin typeface="Verdana" panose="020B0604030504040204" pitchFamily="34" charset="0"/>
                <a:ea typeface="Verdana" panose="020B0604030504040204" pitchFamily="34" charset="0"/>
              </a:rPr>
              <a:t>Idées pratiques: </a:t>
            </a:r>
          </a:p>
          <a:p>
            <a:pPr algn="just"/>
            <a:endParaRPr lang="fr-FR" dirty="0"/>
          </a:p>
          <a:p>
            <a:pPr marL="285750" indent="-285750" algn="just">
              <a:buFont typeface="Arial" panose="020B0604020202020204" pitchFamily="34" charset="0"/>
              <a:buChar char="•"/>
            </a:pPr>
            <a:r>
              <a:rPr lang="fr-FR" b="1" i="1" dirty="0">
                <a:solidFill>
                  <a:schemeClr val="accent6">
                    <a:lumMod val="75000"/>
                  </a:schemeClr>
                </a:solidFill>
              </a:rPr>
              <a:t>Les surgelés : </a:t>
            </a:r>
          </a:p>
          <a:p>
            <a:pPr algn="just"/>
            <a:r>
              <a:rPr lang="fr-FR" dirty="0"/>
              <a:t>Les produits surgelés non cuisinés (notamment les fruits et les légumes) sont adaptés à la cuisine maison. </a:t>
            </a:r>
          </a:p>
          <a:p>
            <a:pPr algn="just"/>
            <a:r>
              <a:rPr lang="fr-FR" dirty="0"/>
              <a:t>Même intérêt nutritionnel que le frais.</a:t>
            </a:r>
          </a:p>
          <a:p>
            <a:pPr algn="just"/>
            <a:r>
              <a:rPr lang="fr-FR" b="1" i="1" dirty="0"/>
              <a:t>On peut congeler les restes… </a:t>
            </a:r>
          </a:p>
          <a:p>
            <a:pPr algn="just"/>
            <a:r>
              <a:rPr lang="fr-FR" dirty="0"/>
              <a:t> </a:t>
            </a:r>
          </a:p>
          <a:p>
            <a:pPr marL="285750" indent="-285750" algn="just">
              <a:buFont typeface="Arial" panose="020B0604020202020204" pitchFamily="34" charset="0"/>
              <a:buChar char="•"/>
            </a:pPr>
            <a:r>
              <a:rPr lang="fr-FR" b="1" i="1" dirty="0">
                <a:solidFill>
                  <a:schemeClr val="accent6">
                    <a:lumMod val="75000"/>
                  </a:schemeClr>
                </a:solidFill>
              </a:rPr>
              <a:t>Anticiper les menus de la semaine:</a:t>
            </a:r>
          </a:p>
          <a:p>
            <a:pPr algn="just"/>
            <a:r>
              <a:rPr lang="fr-FR" dirty="0"/>
              <a:t>Permet de faire ses courses en fonction des menus </a:t>
            </a:r>
          </a:p>
          <a:p>
            <a:pPr algn="just"/>
            <a:r>
              <a:rPr lang="fr-FR" dirty="0"/>
              <a:t>Limiter les repas rapides pris en extérieur ou la maison.</a:t>
            </a:r>
          </a:p>
          <a:p>
            <a:pPr algn="just"/>
            <a:endParaRPr lang="fr-FR" dirty="0"/>
          </a:p>
          <a:p>
            <a:pPr marL="285750" indent="-285750" algn="just">
              <a:buFont typeface="Arial" panose="020B0604020202020204" pitchFamily="34" charset="0"/>
              <a:buChar char="•"/>
            </a:pPr>
            <a:r>
              <a:rPr lang="fr-FR" b="1" i="1" dirty="0">
                <a:solidFill>
                  <a:schemeClr val="accent6">
                    <a:lumMod val="75000"/>
                  </a:schemeClr>
                </a:solidFill>
              </a:rPr>
              <a:t>Batch-cooking : </a:t>
            </a:r>
          </a:p>
          <a:p>
            <a:pPr algn="just"/>
            <a:r>
              <a:rPr lang="fr-FR" dirty="0"/>
              <a:t>Permet de gagner du temps, manger des choses variées, de saison.</a:t>
            </a:r>
          </a:p>
          <a:p>
            <a:pPr algn="just"/>
            <a:r>
              <a:rPr lang="fr-FR" dirty="0"/>
              <a:t>Cela consiste à préparer tous vos plats de la semaine en amont, pour libérer du temps et vous libérer psychologiquement de cette charge. </a:t>
            </a:r>
          </a:p>
        </p:txBody>
      </p:sp>
      <p:pic>
        <p:nvPicPr>
          <p:cNvPr id="5" name="Image 4">
            <a:extLst>
              <a:ext uri="{FF2B5EF4-FFF2-40B4-BE49-F238E27FC236}">
                <a16:creationId xmlns:a16="http://schemas.microsoft.com/office/drawing/2014/main" id="{17FA50E5-1ECE-4317-B89B-408236532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32461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9B0E970-0998-472C-879D-0C83F5569468}"/>
              </a:ext>
            </a:extLst>
          </p:cNvPr>
          <p:cNvSpPr>
            <a:spLocks noGrp="1"/>
          </p:cNvSpPr>
          <p:nvPr>
            <p:ph type="sldNum" sz="quarter" idx="12"/>
          </p:nvPr>
        </p:nvSpPr>
        <p:spPr/>
        <p:txBody>
          <a:bodyPr/>
          <a:lstStyle/>
          <a:p>
            <a:fld id="{7BD113B8-4413-4205-8ADD-FE2CD16EE939}" type="slidenum">
              <a:rPr lang="fr-FR" smtClean="0"/>
              <a:t>6</a:t>
            </a:fld>
            <a:endParaRPr lang="fr-FR" dirty="0"/>
          </a:p>
        </p:txBody>
      </p:sp>
      <p:sp>
        <p:nvSpPr>
          <p:cNvPr id="5" name="ZoneTexte 4">
            <a:extLst>
              <a:ext uri="{FF2B5EF4-FFF2-40B4-BE49-F238E27FC236}">
                <a16:creationId xmlns:a16="http://schemas.microsoft.com/office/drawing/2014/main" id="{569895CB-9127-451C-801E-FC2BD9F77DEF}"/>
              </a:ext>
            </a:extLst>
          </p:cNvPr>
          <p:cNvSpPr txBox="1"/>
          <p:nvPr/>
        </p:nvSpPr>
        <p:spPr>
          <a:xfrm>
            <a:off x="1475656" y="2132856"/>
            <a:ext cx="6192688" cy="584775"/>
          </a:xfrm>
          <a:prstGeom prst="rect">
            <a:avLst/>
          </a:prstGeom>
          <a:noFill/>
        </p:spPr>
        <p:txBody>
          <a:bodyPr wrap="square" rtlCol="0">
            <a:spAutoFit/>
          </a:bodyPr>
          <a:lstStyle/>
          <a:p>
            <a:pPr algn="ctr"/>
            <a:r>
              <a:rPr lang="fr-FR" sz="3200" b="1" dirty="0">
                <a:solidFill>
                  <a:srgbClr val="F0844A"/>
                </a:solidFill>
                <a:latin typeface="Verdana" panose="020B0604030504040204" pitchFamily="34" charset="0"/>
                <a:ea typeface="Verdana" panose="020B0604030504040204" pitchFamily="34" charset="0"/>
              </a:rPr>
              <a:t>Les plats industriels </a:t>
            </a:r>
          </a:p>
        </p:txBody>
      </p:sp>
      <p:pic>
        <p:nvPicPr>
          <p:cNvPr id="7" name="Picture 2" descr="Les plats préparés bio sont-ils plus intéressants ? - Cuisine / Madame  Figaro">
            <a:extLst>
              <a:ext uri="{FF2B5EF4-FFF2-40B4-BE49-F238E27FC236}">
                <a16:creationId xmlns:a16="http://schemas.microsoft.com/office/drawing/2014/main" id="{04197FB3-831D-406A-BC26-828243FE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978" y="3284984"/>
            <a:ext cx="3980968" cy="188700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B555197-B0AF-4916-95F8-20A46EBEF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3895902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7</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5175448" y="3611339"/>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extLst>
              <p:ext uri="{D42A27DB-BD31-4B8C-83A1-F6EECF244321}">
                <p14:modId xmlns:p14="http://schemas.microsoft.com/office/powerpoint/2010/main" val="4180439781"/>
              </p:ext>
            </p:extLst>
          </p:nvPr>
        </p:nvGraphicFramePr>
        <p:xfrm>
          <a:off x="107504" y="608934"/>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grpSp>
        <p:nvGrpSpPr>
          <p:cNvPr id="18" name="Groupe 17">
            <a:extLst>
              <a:ext uri="{FF2B5EF4-FFF2-40B4-BE49-F238E27FC236}">
                <a16:creationId xmlns:a16="http://schemas.microsoft.com/office/drawing/2014/main" id="{2DF1DA42-692C-46A1-9ADA-EC63BA809C04}"/>
              </a:ext>
            </a:extLst>
          </p:cNvPr>
          <p:cNvGrpSpPr/>
          <p:nvPr/>
        </p:nvGrpSpPr>
        <p:grpSpPr>
          <a:xfrm>
            <a:off x="35495" y="1124744"/>
            <a:ext cx="3528392" cy="3600400"/>
            <a:chOff x="35495" y="1124744"/>
            <a:chExt cx="3528392" cy="3600400"/>
          </a:xfrm>
        </p:grpSpPr>
        <p:sp>
          <p:nvSpPr>
            <p:cNvPr id="13" name="Ellipse 12">
              <a:extLst>
                <a:ext uri="{FF2B5EF4-FFF2-40B4-BE49-F238E27FC236}">
                  <a16:creationId xmlns:a16="http://schemas.microsoft.com/office/drawing/2014/main" id="{2680DD27-55C6-4226-934F-D6A96671960E}"/>
                </a:ext>
              </a:extLst>
            </p:cNvPr>
            <p:cNvSpPr/>
            <p:nvPr/>
          </p:nvSpPr>
          <p:spPr>
            <a:xfrm>
              <a:off x="35495" y="1124744"/>
              <a:ext cx="3528392"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FEE1DAD-2483-4B30-AC33-8209C29C5546}"/>
                </a:ext>
              </a:extLst>
            </p:cNvPr>
            <p:cNvCxnSpPr/>
            <p:nvPr/>
          </p:nvCxnSpPr>
          <p:spPr>
            <a:xfrm>
              <a:off x="1799691" y="1700808"/>
              <a:ext cx="540061" cy="3024336"/>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ZoneTexte 16">
            <a:extLst>
              <a:ext uri="{FF2B5EF4-FFF2-40B4-BE49-F238E27FC236}">
                <a16:creationId xmlns:a16="http://schemas.microsoft.com/office/drawing/2014/main" id="{4A1F49B4-CA7C-4103-A408-F07F7804C3B5}"/>
              </a:ext>
            </a:extLst>
          </p:cNvPr>
          <p:cNvSpPr txBox="1"/>
          <p:nvPr/>
        </p:nvSpPr>
        <p:spPr>
          <a:xfrm>
            <a:off x="457200" y="4780890"/>
            <a:ext cx="4718248" cy="1600438"/>
          </a:xfrm>
          <a:prstGeom prst="rect">
            <a:avLst/>
          </a:prstGeom>
          <a:noFill/>
        </p:spPr>
        <p:txBody>
          <a:bodyPr wrap="square">
            <a:spAutoFit/>
          </a:bodyPr>
          <a:lstStyle/>
          <a:p>
            <a:pPr algn="just"/>
            <a:r>
              <a:rPr lang="fr-FR" sz="1400" b="1" dirty="0">
                <a:solidFill>
                  <a:schemeClr val="accent6"/>
                </a:solidFill>
                <a:effectLst/>
                <a:latin typeface="Verdana" panose="020B0604030504040204" pitchFamily="34" charset="0"/>
                <a:ea typeface="Verdana" panose="020B0604030504040204" pitchFamily="34" charset="0"/>
              </a:rPr>
              <a:t>Valeur énergétique </a:t>
            </a:r>
            <a:r>
              <a:rPr lang="fr-FR" sz="1400" dirty="0">
                <a:solidFill>
                  <a:srgbClr val="000000"/>
                </a:solidFill>
                <a:effectLst/>
                <a:latin typeface="Verdana" panose="020B0604030504040204" pitchFamily="34" charset="0"/>
                <a:ea typeface="Verdana" panose="020B0604030504040204" pitchFamily="34" charset="0"/>
              </a:rPr>
              <a:t>– Apport calorique de l’aliment, exprimé en kilocalories (kcal) ou kilojoules (kJ), ou 1 cal équivaut à 4,18 J. Les besoins énergétiques journaliers varient en fonction du sexe, de l’âge et de l’activité. En moyenne, ils sont de 1900 kcal pour une femme et de 2300 kcal pour un homme.</a:t>
            </a:r>
          </a:p>
        </p:txBody>
      </p:sp>
      <p:pic>
        <p:nvPicPr>
          <p:cNvPr id="3" name="Image 2">
            <a:extLst>
              <a:ext uri="{FF2B5EF4-FFF2-40B4-BE49-F238E27FC236}">
                <a16:creationId xmlns:a16="http://schemas.microsoft.com/office/drawing/2014/main" id="{4898B2AB-A231-4B4F-971A-BDF34A761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417293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8</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5967536" y="2996952"/>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07504" y="608934"/>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grpSp>
        <p:nvGrpSpPr>
          <p:cNvPr id="18" name="Groupe 17">
            <a:extLst>
              <a:ext uri="{FF2B5EF4-FFF2-40B4-BE49-F238E27FC236}">
                <a16:creationId xmlns:a16="http://schemas.microsoft.com/office/drawing/2014/main" id="{2DF1DA42-692C-46A1-9ADA-EC63BA809C04}"/>
              </a:ext>
            </a:extLst>
          </p:cNvPr>
          <p:cNvGrpSpPr/>
          <p:nvPr/>
        </p:nvGrpSpPr>
        <p:grpSpPr>
          <a:xfrm>
            <a:off x="-180528" y="1484784"/>
            <a:ext cx="3240359" cy="3024336"/>
            <a:chOff x="-216023" y="1679914"/>
            <a:chExt cx="3240361" cy="2379636"/>
          </a:xfrm>
        </p:grpSpPr>
        <p:sp>
          <p:nvSpPr>
            <p:cNvPr id="13" name="Ellipse 12">
              <a:extLst>
                <a:ext uri="{FF2B5EF4-FFF2-40B4-BE49-F238E27FC236}">
                  <a16:creationId xmlns:a16="http://schemas.microsoft.com/office/drawing/2014/main" id="{2680DD27-55C6-4226-934F-D6A96671960E}"/>
                </a:ext>
              </a:extLst>
            </p:cNvPr>
            <p:cNvSpPr/>
            <p:nvPr/>
          </p:nvSpPr>
          <p:spPr>
            <a:xfrm>
              <a:off x="-216023" y="1679914"/>
              <a:ext cx="3240361" cy="95665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FEE1DAD-2483-4B30-AC33-8209C29C5546}"/>
                </a:ext>
              </a:extLst>
            </p:cNvPr>
            <p:cNvCxnSpPr>
              <a:cxnSpLocks/>
            </p:cNvCxnSpPr>
            <p:nvPr/>
          </p:nvCxnSpPr>
          <p:spPr>
            <a:xfrm>
              <a:off x="2088233" y="2578062"/>
              <a:ext cx="360040" cy="1481488"/>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ZoneTexte 16">
            <a:extLst>
              <a:ext uri="{FF2B5EF4-FFF2-40B4-BE49-F238E27FC236}">
                <a16:creationId xmlns:a16="http://schemas.microsoft.com/office/drawing/2014/main" id="{4A1F49B4-CA7C-4103-A408-F07F7804C3B5}"/>
              </a:ext>
            </a:extLst>
          </p:cNvPr>
          <p:cNvSpPr txBox="1"/>
          <p:nvPr/>
        </p:nvSpPr>
        <p:spPr>
          <a:xfrm>
            <a:off x="124544" y="4437112"/>
            <a:ext cx="6319664" cy="2308324"/>
          </a:xfrm>
          <a:prstGeom prst="rect">
            <a:avLst/>
          </a:prstGeom>
          <a:noFill/>
        </p:spPr>
        <p:txBody>
          <a:bodyPr wrap="square">
            <a:spAutoFit/>
          </a:bodyPr>
          <a:lstStyle/>
          <a:p>
            <a:pPr algn="just"/>
            <a:r>
              <a:rPr lang="fr-FR" sz="1200" b="1" dirty="0">
                <a:solidFill>
                  <a:schemeClr val="accent6"/>
                </a:solidFill>
                <a:latin typeface="Verdana" panose="020B0604030504040204" pitchFamily="34" charset="0"/>
                <a:ea typeface="Verdana" panose="020B0604030504040204" pitchFamily="34" charset="0"/>
              </a:rPr>
              <a:t>Matières grasses </a:t>
            </a:r>
            <a:r>
              <a:rPr lang="fr-FR" sz="1200" b="1" dirty="0">
                <a:solidFill>
                  <a:srgbClr val="333399"/>
                </a:solidFill>
                <a:latin typeface="Verdana" panose="020B0604030504040204" pitchFamily="34" charset="0"/>
                <a:ea typeface="Verdana" panose="020B0604030504040204" pitchFamily="34" charset="0"/>
              </a:rPr>
              <a:t> </a:t>
            </a:r>
            <a:r>
              <a:rPr lang="fr-FR" sz="1200" dirty="0">
                <a:solidFill>
                  <a:srgbClr val="000000"/>
                </a:solidFill>
                <a:latin typeface="Verdana" panose="020B0604030504040204" pitchFamily="34" charset="0"/>
                <a:ea typeface="Verdana" panose="020B0604030504040204" pitchFamily="34" charset="0"/>
              </a:rPr>
              <a:t>–  ou les lipides. les lipides peuvent être saturés ou insaturés. Les lipides saturés sont à éviter car ils accentuent le risque de maladies cardiovasculaires. </a:t>
            </a:r>
          </a:p>
          <a:p>
            <a:pPr algn="just"/>
            <a:r>
              <a:rPr lang="fr-FR" sz="1200" b="1" dirty="0">
                <a:solidFill>
                  <a:srgbClr val="000000"/>
                </a:solidFill>
                <a:latin typeface="Verdana" panose="020B0604030504040204" pitchFamily="34" charset="0"/>
                <a:ea typeface="Verdana" panose="020B0604030504040204" pitchFamily="34" charset="0"/>
              </a:rPr>
              <a:t>Recommandation: 10 à 15g de matières grasses par repas</a:t>
            </a:r>
            <a:r>
              <a:rPr lang="fr-FR" sz="1200" dirty="0">
                <a:solidFill>
                  <a:srgbClr val="000000"/>
                </a:solidFill>
                <a:latin typeface="Verdana" panose="020B0604030504040204" pitchFamily="34" charset="0"/>
                <a:ea typeface="Verdana" panose="020B0604030504040204" pitchFamily="34" charset="0"/>
              </a:rPr>
              <a:t>. </a:t>
            </a:r>
          </a:p>
          <a:p>
            <a:pPr algn="just"/>
            <a:r>
              <a:rPr lang="fr-FR" sz="1200" b="1" dirty="0">
                <a:solidFill>
                  <a:schemeClr val="accent6"/>
                </a:solidFill>
                <a:latin typeface="Verdana" panose="020B0604030504040204" pitchFamily="34" charset="0"/>
                <a:ea typeface="Verdana" panose="020B0604030504040204" pitchFamily="34" charset="0"/>
              </a:rPr>
              <a:t>Dont acides gras saturés </a:t>
            </a:r>
            <a:r>
              <a:rPr lang="fr-FR" sz="1200" dirty="0">
                <a:solidFill>
                  <a:srgbClr val="000000"/>
                </a:solidFill>
                <a:latin typeface="Verdana" panose="020B0604030504040204" pitchFamily="34" charset="0"/>
                <a:ea typeface="Verdana" panose="020B0604030504040204" pitchFamily="34" charset="0"/>
              </a:rPr>
              <a:t>– Les acides gras saturés se trouvent de manière générale dans les graisses animales (lait, fromage, beurre, viande, lard, etc.) mais aussi dans l’huile de coco et de palme. Consommés en excès, les acides gras saturés augmentent la cholestérolémie. Une augmentation du taux de cholestérol dans le sang est généralement témoin d’un risque cardio-vasculaire.</a:t>
            </a:r>
          </a:p>
          <a:p>
            <a:pPr algn="just"/>
            <a:r>
              <a:rPr lang="fr-FR" sz="1200" b="1" dirty="0">
                <a:solidFill>
                  <a:srgbClr val="000000"/>
                </a:solidFill>
                <a:latin typeface="Verdana" panose="020B0604030504040204" pitchFamily="34" charset="0"/>
                <a:ea typeface="Verdana" panose="020B0604030504040204" pitchFamily="34" charset="0"/>
              </a:rPr>
              <a:t>Recommandations : chez une femme environ 20g AGS, chez un homme environ 27g AGS.</a:t>
            </a:r>
          </a:p>
        </p:txBody>
      </p:sp>
      <p:pic>
        <p:nvPicPr>
          <p:cNvPr id="3" name="Image 2">
            <a:extLst>
              <a:ext uri="{FF2B5EF4-FFF2-40B4-BE49-F238E27FC236}">
                <a16:creationId xmlns:a16="http://schemas.microsoft.com/office/drawing/2014/main" id="{951DABC1-EB5F-4DCB-A022-CFB0F535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113300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C9956A-0FB8-4C32-B7FF-41487C93F5CB}"/>
              </a:ext>
            </a:extLst>
          </p:cNvPr>
          <p:cNvSpPr>
            <a:spLocks noGrp="1"/>
          </p:cNvSpPr>
          <p:nvPr>
            <p:ph type="sldNum" sz="quarter" idx="12"/>
          </p:nvPr>
        </p:nvSpPr>
        <p:spPr/>
        <p:txBody>
          <a:bodyPr/>
          <a:lstStyle/>
          <a:p>
            <a:fld id="{7BD113B8-4413-4205-8ADD-FE2CD16EE939}" type="slidenum">
              <a:rPr lang="fr-FR" smtClean="0"/>
              <a:t>9</a:t>
            </a:fld>
            <a:endParaRPr lang="fr-FR" dirty="0"/>
          </a:p>
        </p:txBody>
      </p:sp>
      <p:sp>
        <p:nvSpPr>
          <p:cNvPr id="7" name="ZoneTexte 6">
            <a:extLst>
              <a:ext uri="{FF2B5EF4-FFF2-40B4-BE49-F238E27FC236}">
                <a16:creationId xmlns:a16="http://schemas.microsoft.com/office/drawing/2014/main" id="{B271F3B8-77F5-4D92-B821-E9196F44745D}"/>
              </a:ext>
            </a:extLst>
          </p:cNvPr>
          <p:cNvSpPr txBox="1"/>
          <p:nvPr/>
        </p:nvSpPr>
        <p:spPr>
          <a:xfrm>
            <a:off x="3635896" y="760636"/>
            <a:ext cx="5050904" cy="2308324"/>
          </a:xfrm>
          <a:prstGeom prst="rect">
            <a:avLst/>
          </a:prstGeom>
          <a:noFill/>
        </p:spPr>
        <p:txBody>
          <a:bodyPr wrap="square" rtlCol="0">
            <a:spAutoFit/>
          </a:bodyPr>
          <a:lstStyle/>
          <a:p>
            <a:r>
              <a:rPr lang="fr-FR" dirty="0"/>
              <a:t>Composition:</a:t>
            </a:r>
          </a:p>
          <a:p>
            <a:r>
              <a:rPr lang="fr-FR" dirty="0"/>
              <a:t>Ingrédients: pâtes fraiches cuites 51% (semoule de blé dur, eau, œuf, sel), eau, crème fraiche légère, lait écrémé, emmental, grana </a:t>
            </a:r>
            <a:r>
              <a:rPr lang="fr-FR" dirty="0" err="1"/>
              <a:t>padano</a:t>
            </a:r>
            <a:r>
              <a:rPr lang="fr-FR" dirty="0"/>
              <a:t> 3%, Beurre, échalote, fromage à pâte pressée cuite 2%, fécule de manioc, amidon de maïs, conservateurs : E202, E262i, E1105, sel, poivre</a:t>
            </a:r>
          </a:p>
          <a:p>
            <a:endParaRPr lang="fr-FR" dirty="0"/>
          </a:p>
        </p:txBody>
      </p:sp>
      <p:grpSp>
        <p:nvGrpSpPr>
          <p:cNvPr id="12" name="Groupe 11">
            <a:extLst>
              <a:ext uri="{FF2B5EF4-FFF2-40B4-BE49-F238E27FC236}">
                <a16:creationId xmlns:a16="http://schemas.microsoft.com/office/drawing/2014/main" id="{FAB846C6-2210-4CE0-9DD1-F0A07D440948}"/>
              </a:ext>
            </a:extLst>
          </p:cNvPr>
          <p:cNvGrpSpPr/>
          <p:nvPr/>
        </p:nvGrpSpPr>
        <p:grpSpPr>
          <a:xfrm>
            <a:off x="6255568" y="2996952"/>
            <a:ext cx="2492896" cy="2769989"/>
            <a:chOff x="2926272" y="2984327"/>
            <a:chExt cx="2492896" cy="2769989"/>
          </a:xfrm>
        </p:grpSpPr>
        <p:pic>
          <p:nvPicPr>
            <p:cNvPr id="6" name="Image 5" descr="Une image contenant alimentation&#10;&#10;Description générée automatiquement">
              <a:extLst>
                <a:ext uri="{FF2B5EF4-FFF2-40B4-BE49-F238E27FC236}">
                  <a16:creationId xmlns:a16="http://schemas.microsoft.com/office/drawing/2014/main" id="{4E4716BF-A646-4569-9AE6-02FAA18F70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272" y="2984327"/>
              <a:ext cx="2492896" cy="2492896"/>
            </a:xfrm>
            <a:prstGeom prst="rect">
              <a:avLst/>
            </a:prstGeom>
          </p:spPr>
        </p:pic>
        <p:sp>
          <p:nvSpPr>
            <p:cNvPr id="8" name="ZoneTexte 7">
              <a:extLst>
                <a:ext uri="{FF2B5EF4-FFF2-40B4-BE49-F238E27FC236}">
                  <a16:creationId xmlns:a16="http://schemas.microsoft.com/office/drawing/2014/main" id="{C251E8BA-40A1-44E1-BFE8-0A7849C6FC4A}"/>
                </a:ext>
              </a:extLst>
            </p:cNvPr>
            <p:cNvSpPr txBox="1"/>
            <p:nvPr/>
          </p:nvSpPr>
          <p:spPr>
            <a:xfrm>
              <a:off x="3851920" y="5384984"/>
              <a:ext cx="936104" cy="369332"/>
            </a:xfrm>
            <a:prstGeom prst="rect">
              <a:avLst/>
            </a:prstGeom>
            <a:noFill/>
          </p:spPr>
          <p:txBody>
            <a:bodyPr wrap="square" rtlCol="0">
              <a:spAutoFit/>
            </a:bodyPr>
            <a:lstStyle/>
            <a:p>
              <a:r>
                <a:rPr lang="fr-FR" dirty="0"/>
                <a:t>300g</a:t>
              </a:r>
            </a:p>
          </p:txBody>
        </p:sp>
      </p:grpSp>
      <p:graphicFrame>
        <p:nvGraphicFramePr>
          <p:cNvPr id="11" name="Tableau 11">
            <a:extLst>
              <a:ext uri="{FF2B5EF4-FFF2-40B4-BE49-F238E27FC236}">
                <a16:creationId xmlns:a16="http://schemas.microsoft.com/office/drawing/2014/main" id="{9A278E16-7ED1-4C44-B6F6-0C3625958E3C}"/>
              </a:ext>
            </a:extLst>
          </p:cNvPr>
          <p:cNvGraphicFramePr>
            <a:graphicFrameLocks noGrp="1"/>
          </p:cNvGraphicFramePr>
          <p:nvPr/>
        </p:nvGraphicFramePr>
        <p:xfrm>
          <a:off x="107504" y="608934"/>
          <a:ext cx="3384375" cy="3654081"/>
        </p:xfrm>
        <a:graphic>
          <a:graphicData uri="http://schemas.openxmlformats.org/drawingml/2006/table">
            <a:tbl>
              <a:tblPr firstRow="1" bandRow="1">
                <a:tableStyleId>{93296810-A885-4BE3-A3E7-6D5BEEA58F35}</a:tableStyleId>
              </a:tblPr>
              <a:tblGrid>
                <a:gridCol w="1128125">
                  <a:extLst>
                    <a:ext uri="{9D8B030D-6E8A-4147-A177-3AD203B41FA5}">
                      <a16:colId xmlns:a16="http://schemas.microsoft.com/office/drawing/2014/main" val="60849902"/>
                    </a:ext>
                  </a:extLst>
                </a:gridCol>
                <a:gridCol w="1128125">
                  <a:extLst>
                    <a:ext uri="{9D8B030D-6E8A-4147-A177-3AD203B41FA5}">
                      <a16:colId xmlns:a16="http://schemas.microsoft.com/office/drawing/2014/main" val="608301218"/>
                    </a:ext>
                  </a:extLst>
                </a:gridCol>
                <a:gridCol w="1128125">
                  <a:extLst>
                    <a:ext uri="{9D8B030D-6E8A-4147-A177-3AD203B41FA5}">
                      <a16:colId xmlns:a16="http://schemas.microsoft.com/office/drawing/2014/main" val="1700243049"/>
                    </a:ext>
                  </a:extLst>
                </a:gridCol>
              </a:tblGrid>
              <a:tr h="407389">
                <a:tc>
                  <a:txBody>
                    <a:bodyPr/>
                    <a:lstStyle/>
                    <a:p>
                      <a:r>
                        <a:rPr lang="fr-FR" sz="1200" dirty="0"/>
                        <a:t>valeurs nutritionnelles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100g </a:t>
                      </a:r>
                    </a:p>
                  </a:txBody>
                  <a:tcPr/>
                </a:tc>
                <a:tc>
                  <a:txBody>
                    <a:bodyPr/>
                    <a:lstStyle/>
                    <a:p>
                      <a:r>
                        <a:rPr lang="fr-FR" sz="1200" dirty="0"/>
                        <a:t>Pour la portion</a:t>
                      </a:r>
                    </a:p>
                    <a:p>
                      <a:r>
                        <a:rPr lang="fr-FR" sz="1200" dirty="0"/>
                        <a:t>300g</a:t>
                      </a:r>
                    </a:p>
                  </a:txBody>
                  <a:tcPr/>
                </a:tc>
                <a:extLst>
                  <a:ext uri="{0D108BD9-81ED-4DB2-BD59-A6C34878D82A}">
                    <a16:rowId xmlns:a16="http://schemas.microsoft.com/office/drawing/2014/main" val="462719382"/>
                  </a:ext>
                </a:extLst>
              </a:tr>
              <a:tr h="461645">
                <a:tc>
                  <a:txBody>
                    <a:bodyPr/>
                    <a:lstStyle/>
                    <a:p>
                      <a:r>
                        <a:rPr lang="fr-FR" sz="1200" dirty="0"/>
                        <a:t>Energie (KJ/Kcal)</a:t>
                      </a:r>
                    </a:p>
                  </a:txBody>
                  <a:tcPr/>
                </a:tc>
                <a:tc>
                  <a:txBody>
                    <a:bodyPr/>
                    <a:lstStyle/>
                    <a:p>
                      <a:r>
                        <a:rPr lang="fr-FR" sz="1200" dirty="0"/>
                        <a:t>734/176</a:t>
                      </a:r>
                    </a:p>
                  </a:txBody>
                  <a:tcPr/>
                </a:tc>
                <a:tc>
                  <a:txBody>
                    <a:bodyPr/>
                    <a:lstStyle/>
                    <a:p>
                      <a:r>
                        <a:rPr lang="fr-FR" sz="1200" dirty="0"/>
                        <a:t>2202/528</a:t>
                      </a:r>
                    </a:p>
                  </a:txBody>
                  <a:tcPr/>
                </a:tc>
                <a:extLst>
                  <a:ext uri="{0D108BD9-81ED-4DB2-BD59-A6C34878D82A}">
                    <a16:rowId xmlns:a16="http://schemas.microsoft.com/office/drawing/2014/main" val="1667431818"/>
                  </a:ext>
                </a:extLst>
              </a:tr>
              <a:tr h="461645">
                <a:tc>
                  <a:txBody>
                    <a:bodyPr/>
                    <a:lstStyle/>
                    <a:p>
                      <a:r>
                        <a:rPr lang="fr-FR" sz="1200" dirty="0"/>
                        <a:t>Matières grasses (g)</a:t>
                      </a:r>
                    </a:p>
                  </a:txBody>
                  <a:tcPr/>
                </a:tc>
                <a:tc>
                  <a:txBody>
                    <a:bodyPr/>
                    <a:lstStyle/>
                    <a:p>
                      <a:r>
                        <a:rPr lang="fr-FR" sz="1200" dirty="0"/>
                        <a:t>8,5</a:t>
                      </a:r>
                    </a:p>
                  </a:txBody>
                  <a:tcPr/>
                </a:tc>
                <a:tc>
                  <a:txBody>
                    <a:bodyPr/>
                    <a:lstStyle/>
                    <a:p>
                      <a:r>
                        <a:rPr lang="fr-FR" sz="1200" dirty="0"/>
                        <a:t>25,5</a:t>
                      </a:r>
                    </a:p>
                  </a:txBody>
                  <a:tcPr/>
                </a:tc>
                <a:extLst>
                  <a:ext uri="{0D108BD9-81ED-4DB2-BD59-A6C34878D82A}">
                    <a16:rowId xmlns:a16="http://schemas.microsoft.com/office/drawing/2014/main" val="177794476"/>
                  </a:ext>
                </a:extLst>
              </a:tr>
              <a:tr h="568178">
                <a:tc>
                  <a:txBody>
                    <a:bodyPr/>
                    <a:lstStyle/>
                    <a:p>
                      <a:r>
                        <a:rPr lang="fr-FR" sz="1200" dirty="0"/>
                        <a:t>Dont acides gras saturés </a:t>
                      </a:r>
                    </a:p>
                  </a:txBody>
                  <a:tcPr/>
                </a:tc>
                <a:tc>
                  <a:txBody>
                    <a:bodyPr/>
                    <a:lstStyle/>
                    <a:p>
                      <a:r>
                        <a:rPr lang="fr-FR" sz="1200" dirty="0"/>
                        <a:t>5,5</a:t>
                      </a:r>
                    </a:p>
                  </a:txBody>
                  <a:tcPr/>
                </a:tc>
                <a:tc>
                  <a:txBody>
                    <a:bodyPr/>
                    <a:lstStyle/>
                    <a:p>
                      <a:r>
                        <a:rPr lang="fr-FR" sz="1200" dirty="0"/>
                        <a:t>16,5</a:t>
                      </a:r>
                    </a:p>
                  </a:txBody>
                  <a:tcPr/>
                </a:tc>
                <a:extLst>
                  <a:ext uri="{0D108BD9-81ED-4DB2-BD59-A6C34878D82A}">
                    <a16:rowId xmlns:a16="http://schemas.microsoft.com/office/drawing/2014/main" val="7750594"/>
                  </a:ext>
                </a:extLst>
              </a:tr>
              <a:tr h="355111">
                <a:tc>
                  <a:txBody>
                    <a:bodyPr/>
                    <a:lstStyle/>
                    <a:p>
                      <a:r>
                        <a:rPr lang="fr-FR" sz="1200" dirty="0"/>
                        <a:t>Glucides (g)</a:t>
                      </a:r>
                    </a:p>
                  </a:txBody>
                  <a:tcPr/>
                </a:tc>
                <a:tc>
                  <a:txBody>
                    <a:bodyPr/>
                    <a:lstStyle/>
                    <a:p>
                      <a:r>
                        <a:rPr lang="fr-FR" sz="1200" dirty="0"/>
                        <a:t>17</a:t>
                      </a:r>
                    </a:p>
                  </a:txBody>
                  <a:tcPr/>
                </a:tc>
                <a:tc>
                  <a:txBody>
                    <a:bodyPr/>
                    <a:lstStyle/>
                    <a:p>
                      <a:r>
                        <a:rPr lang="fr-FR" sz="1200" dirty="0"/>
                        <a:t>51</a:t>
                      </a:r>
                    </a:p>
                  </a:txBody>
                  <a:tcPr/>
                </a:tc>
                <a:extLst>
                  <a:ext uri="{0D108BD9-81ED-4DB2-BD59-A6C34878D82A}">
                    <a16:rowId xmlns:a16="http://schemas.microsoft.com/office/drawing/2014/main" val="153023612"/>
                  </a:ext>
                </a:extLst>
              </a:tr>
              <a:tr h="355111">
                <a:tc>
                  <a:txBody>
                    <a:bodyPr/>
                    <a:lstStyle/>
                    <a:p>
                      <a:r>
                        <a:rPr lang="fr-FR" sz="1200" dirty="0"/>
                        <a:t>Dont sucres</a:t>
                      </a:r>
                    </a:p>
                  </a:txBody>
                  <a:tcPr/>
                </a:tc>
                <a:tc>
                  <a:txBody>
                    <a:bodyPr/>
                    <a:lstStyle/>
                    <a:p>
                      <a:r>
                        <a:rPr lang="fr-FR" sz="1200" dirty="0"/>
                        <a:t>0,7</a:t>
                      </a:r>
                    </a:p>
                  </a:txBody>
                  <a:tcPr/>
                </a:tc>
                <a:tc>
                  <a:txBody>
                    <a:bodyPr/>
                    <a:lstStyle/>
                    <a:p>
                      <a:r>
                        <a:rPr lang="fr-FR" sz="1200" dirty="0"/>
                        <a:t>2,1</a:t>
                      </a:r>
                    </a:p>
                  </a:txBody>
                  <a:tcPr/>
                </a:tc>
                <a:extLst>
                  <a:ext uri="{0D108BD9-81ED-4DB2-BD59-A6C34878D82A}">
                    <a16:rowId xmlns:a16="http://schemas.microsoft.com/office/drawing/2014/main" val="1079881604"/>
                  </a:ext>
                </a:extLst>
              </a:tr>
              <a:tr h="355111">
                <a:tc>
                  <a:txBody>
                    <a:bodyPr/>
                    <a:lstStyle/>
                    <a:p>
                      <a:r>
                        <a:rPr lang="fr-FR" sz="1200" dirty="0"/>
                        <a:t>Protéines (g)</a:t>
                      </a:r>
                    </a:p>
                  </a:txBody>
                  <a:tcPr/>
                </a:tc>
                <a:tc>
                  <a:txBody>
                    <a:bodyPr/>
                    <a:lstStyle/>
                    <a:p>
                      <a:r>
                        <a:rPr lang="fr-FR" sz="1200" dirty="0"/>
                        <a:t>6,6</a:t>
                      </a:r>
                    </a:p>
                  </a:txBody>
                  <a:tcPr/>
                </a:tc>
                <a:tc>
                  <a:txBody>
                    <a:bodyPr/>
                    <a:lstStyle/>
                    <a:p>
                      <a:r>
                        <a:rPr lang="fr-FR" sz="1200" dirty="0"/>
                        <a:t>19,8</a:t>
                      </a:r>
                    </a:p>
                  </a:txBody>
                  <a:tcPr/>
                </a:tc>
                <a:extLst>
                  <a:ext uri="{0D108BD9-81ED-4DB2-BD59-A6C34878D82A}">
                    <a16:rowId xmlns:a16="http://schemas.microsoft.com/office/drawing/2014/main" val="3612232897"/>
                  </a:ext>
                </a:extLst>
              </a:tr>
              <a:tr h="327053">
                <a:tc>
                  <a:txBody>
                    <a:bodyPr/>
                    <a:lstStyle/>
                    <a:p>
                      <a:r>
                        <a:rPr lang="fr-FR" sz="1200" dirty="0"/>
                        <a:t>Sel (g)</a:t>
                      </a:r>
                    </a:p>
                  </a:txBody>
                  <a:tcPr/>
                </a:tc>
                <a:tc>
                  <a:txBody>
                    <a:bodyPr/>
                    <a:lstStyle/>
                    <a:p>
                      <a:r>
                        <a:rPr lang="fr-FR" sz="1200" dirty="0"/>
                        <a:t>0,49</a:t>
                      </a:r>
                    </a:p>
                  </a:txBody>
                  <a:tcPr/>
                </a:tc>
                <a:tc>
                  <a:txBody>
                    <a:bodyPr/>
                    <a:lstStyle/>
                    <a:p>
                      <a:r>
                        <a:rPr lang="fr-FR" sz="1200" dirty="0"/>
                        <a:t>1,47</a:t>
                      </a:r>
                    </a:p>
                    <a:p>
                      <a:endParaRPr lang="fr-FR" sz="1200" dirty="0"/>
                    </a:p>
                  </a:txBody>
                  <a:tcPr/>
                </a:tc>
                <a:extLst>
                  <a:ext uri="{0D108BD9-81ED-4DB2-BD59-A6C34878D82A}">
                    <a16:rowId xmlns:a16="http://schemas.microsoft.com/office/drawing/2014/main" val="3476805271"/>
                  </a:ext>
                </a:extLst>
              </a:tr>
            </a:tbl>
          </a:graphicData>
        </a:graphic>
      </p:graphicFrame>
      <p:grpSp>
        <p:nvGrpSpPr>
          <p:cNvPr id="18" name="Groupe 17">
            <a:extLst>
              <a:ext uri="{FF2B5EF4-FFF2-40B4-BE49-F238E27FC236}">
                <a16:creationId xmlns:a16="http://schemas.microsoft.com/office/drawing/2014/main" id="{2DF1DA42-692C-46A1-9ADA-EC63BA809C04}"/>
              </a:ext>
            </a:extLst>
          </p:cNvPr>
          <p:cNvGrpSpPr/>
          <p:nvPr/>
        </p:nvGrpSpPr>
        <p:grpSpPr>
          <a:xfrm>
            <a:off x="32687" y="2401930"/>
            <a:ext cx="2969257" cy="2112413"/>
            <a:chOff x="35495" y="1124744"/>
            <a:chExt cx="3528392" cy="932507"/>
          </a:xfrm>
        </p:grpSpPr>
        <p:sp>
          <p:nvSpPr>
            <p:cNvPr id="13" name="Ellipse 12">
              <a:extLst>
                <a:ext uri="{FF2B5EF4-FFF2-40B4-BE49-F238E27FC236}">
                  <a16:creationId xmlns:a16="http://schemas.microsoft.com/office/drawing/2014/main" id="{2680DD27-55C6-4226-934F-D6A96671960E}"/>
                </a:ext>
              </a:extLst>
            </p:cNvPr>
            <p:cNvSpPr/>
            <p:nvPr/>
          </p:nvSpPr>
          <p:spPr>
            <a:xfrm>
              <a:off x="35495" y="1124744"/>
              <a:ext cx="3528392"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cxnSp>
          <p:nvCxnSpPr>
            <p:cNvPr id="15" name="Connecteur droit 14">
              <a:extLst>
                <a:ext uri="{FF2B5EF4-FFF2-40B4-BE49-F238E27FC236}">
                  <a16:creationId xmlns:a16="http://schemas.microsoft.com/office/drawing/2014/main" id="{CFEE1DAD-2483-4B30-AC33-8209C29C5546}"/>
                </a:ext>
              </a:extLst>
            </p:cNvPr>
            <p:cNvCxnSpPr>
              <a:cxnSpLocks/>
            </p:cNvCxnSpPr>
            <p:nvPr/>
          </p:nvCxnSpPr>
          <p:spPr>
            <a:xfrm>
              <a:off x="1799692" y="1700808"/>
              <a:ext cx="549469" cy="356443"/>
            </a:xfrm>
            <a:prstGeom prst="line">
              <a:avLst/>
            </a:prstGeom>
          </p:spPr>
          <p:style>
            <a:lnRef idx="1">
              <a:schemeClr val="accent2"/>
            </a:lnRef>
            <a:fillRef idx="0">
              <a:schemeClr val="accent2"/>
            </a:fillRef>
            <a:effectRef idx="0">
              <a:schemeClr val="accent2"/>
            </a:effectRef>
            <a:fontRef idx="minor">
              <a:schemeClr val="tx1"/>
            </a:fontRef>
          </p:style>
        </p:cxnSp>
      </p:grpSp>
      <p:sp>
        <p:nvSpPr>
          <p:cNvPr id="17" name="ZoneTexte 16">
            <a:extLst>
              <a:ext uri="{FF2B5EF4-FFF2-40B4-BE49-F238E27FC236}">
                <a16:creationId xmlns:a16="http://schemas.microsoft.com/office/drawing/2014/main" id="{4A1F49B4-CA7C-4103-A408-F07F7804C3B5}"/>
              </a:ext>
            </a:extLst>
          </p:cNvPr>
          <p:cNvSpPr txBox="1"/>
          <p:nvPr/>
        </p:nvSpPr>
        <p:spPr>
          <a:xfrm>
            <a:off x="251520" y="4514344"/>
            <a:ext cx="6120680" cy="2308324"/>
          </a:xfrm>
          <a:prstGeom prst="rect">
            <a:avLst/>
          </a:prstGeom>
          <a:noFill/>
        </p:spPr>
        <p:txBody>
          <a:bodyPr wrap="square">
            <a:spAutoFit/>
          </a:bodyPr>
          <a:lstStyle/>
          <a:p>
            <a:pPr algn="just"/>
            <a:r>
              <a:rPr lang="fr-FR" sz="1200" b="1" dirty="0">
                <a:solidFill>
                  <a:schemeClr val="accent6"/>
                </a:solidFill>
                <a:latin typeface="Verdana" panose="020B0604030504040204" pitchFamily="34" charset="0"/>
                <a:ea typeface="Verdana" panose="020B0604030504040204" pitchFamily="34" charset="0"/>
              </a:rPr>
              <a:t>Glucides totaux </a:t>
            </a:r>
            <a:r>
              <a:rPr lang="fr-FR" sz="1200" b="1" dirty="0">
                <a:solidFill>
                  <a:srgbClr val="000000"/>
                </a:solidFill>
                <a:latin typeface="Verdana" panose="020B0604030504040204" pitchFamily="34" charset="0"/>
                <a:ea typeface="Verdana" panose="020B0604030504040204" pitchFamily="34" charset="0"/>
              </a:rPr>
              <a:t>–</a:t>
            </a:r>
            <a:r>
              <a:rPr lang="fr-FR" sz="1200" b="1" dirty="0">
                <a:solidFill>
                  <a:srgbClr val="333399"/>
                </a:solidFill>
                <a:latin typeface="Verdana" panose="020B0604030504040204" pitchFamily="34" charset="0"/>
                <a:ea typeface="Verdana" panose="020B0604030504040204" pitchFamily="34" charset="0"/>
              </a:rPr>
              <a:t> </a:t>
            </a:r>
            <a:r>
              <a:rPr lang="fr-FR" sz="1200" dirty="0">
                <a:solidFill>
                  <a:srgbClr val="000000"/>
                </a:solidFill>
                <a:latin typeface="Verdana" panose="020B0604030504040204" pitchFamily="34" charset="0"/>
                <a:ea typeface="Verdana" panose="020B0604030504040204" pitchFamily="34" charset="0"/>
              </a:rPr>
              <a:t>Sucres lents + sucres rapides. Ils fournissent de l’énergie à l’organisme et sont  indispensables à son fonctionnement. Pour un adulte ayant une activité modérée, il est recommandé de consommer 250 à 275 g de glucides par jour.</a:t>
            </a:r>
          </a:p>
          <a:p>
            <a:pPr algn="just"/>
            <a:endParaRPr lang="fr-FR" sz="1200" dirty="0">
              <a:latin typeface="Verdana" panose="020B0604030504040204" pitchFamily="34" charset="0"/>
              <a:ea typeface="Verdana" panose="020B0604030504040204" pitchFamily="34" charset="0"/>
            </a:endParaRPr>
          </a:p>
          <a:p>
            <a:pPr algn="just"/>
            <a:r>
              <a:rPr lang="fr-FR" sz="1200" b="1" dirty="0">
                <a:solidFill>
                  <a:schemeClr val="accent6"/>
                </a:solidFill>
                <a:latin typeface="Verdana" panose="020B0604030504040204" pitchFamily="34" charset="0"/>
                <a:ea typeface="Verdana" panose="020B0604030504040204" pitchFamily="34" charset="0"/>
              </a:rPr>
              <a:t>Dont glucides simples totaux (sucres)</a:t>
            </a:r>
            <a:r>
              <a:rPr lang="fr-FR" sz="1200" dirty="0">
                <a:solidFill>
                  <a:schemeClr val="accent6"/>
                </a:solidFill>
                <a:latin typeface="Verdana" panose="020B0604030504040204" pitchFamily="34" charset="0"/>
                <a:ea typeface="Verdana" panose="020B0604030504040204" pitchFamily="34" charset="0"/>
              </a:rPr>
              <a:t>–  </a:t>
            </a:r>
            <a:r>
              <a:rPr lang="fr-FR" sz="1200" dirty="0">
                <a:solidFill>
                  <a:srgbClr val="333399"/>
                </a:solidFill>
                <a:latin typeface="Verdana" panose="020B0604030504040204" pitchFamily="34" charset="0"/>
                <a:ea typeface="Verdana" panose="020B0604030504040204" pitchFamily="34" charset="0"/>
              </a:rPr>
              <a:t>S</a:t>
            </a:r>
            <a:r>
              <a:rPr lang="fr-FR" sz="1200" dirty="0">
                <a:solidFill>
                  <a:srgbClr val="000000"/>
                </a:solidFill>
                <a:latin typeface="Verdana" panose="020B0604030504040204" pitchFamily="34" charset="0"/>
                <a:ea typeface="Verdana" panose="020B0604030504040204" pitchFamily="34" charset="0"/>
              </a:rPr>
              <a:t>ucres rapides. Ils sont représentés</a:t>
            </a:r>
            <a:r>
              <a:rPr lang="fr-FR" sz="1200" dirty="0">
                <a:solidFill>
                  <a:srgbClr val="303030"/>
                </a:solidFill>
                <a:latin typeface="Verdana" panose="020B0604030504040204" pitchFamily="34" charset="0"/>
                <a:ea typeface="Verdana" panose="020B0604030504040204" pitchFamily="34" charset="0"/>
              </a:rPr>
              <a:t> le saccharose (sucre raffiné  composé de glucose et de fructose)</a:t>
            </a:r>
            <a:r>
              <a:rPr lang="fr-FR" sz="1200" dirty="0">
                <a:solidFill>
                  <a:srgbClr val="000000"/>
                </a:solidFill>
                <a:latin typeface="Verdana" panose="020B0604030504040204" pitchFamily="34" charset="0"/>
                <a:ea typeface="Verdana" panose="020B0604030504040204" pitchFamily="34" charset="0"/>
              </a:rPr>
              <a:t>, le lactose (composé de glucose et de galactose, il constitue le sucre du lait), le glucose et le fructose (on les trouve dans les fruits et dans le miel). Ce sont des sucres facilement absorbés par l’organisme. </a:t>
            </a:r>
          </a:p>
          <a:p>
            <a:pPr algn="just"/>
            <a:endParaRPr lang="fr-FR" sz="1200" dirty="0">
              <a:solidFill>
                <a:srgbClr val="000000"/>
              </a:solidFill>
              <a:latin typeface="Verdana" panose="020B0604030504040204" pitchFamily="34" charset="0"/>
              <a:ea typeface="Verdana" panose="020B0604030504040204" pitchFamily="34" charset="0"/>
            </a:endParaRPr>
          </a:p>
          <a:p>
            <a:pPr algn="just"/>
            <a:r>
              <a:rPr lang="fr-FR" sz="1200" b="1" dirty="0">
                <a:solidFill>
                  <a:srgbClr val="000000"/>
                </a:solidFill>
                <a:latin typeface="Verdana" panose="020B0604030504040204" pitchFamily="34" charset="0"/>
                <a:ea typeface="Verdana" panose="020B0604030504040204" pitchFamily="34" charset="0"/>
              </a:rPr>
              <a:t>Recommandation</a:t>
            </a:r>
            <a:r>
              <a:rPr lang="fr-FR" sz="1200" dirty="0">
                <a:solidFill>
                  <a:srgbClr val="000000"/>
                </a:solidFill>
                <a:latin typeface="Verdana" panose="020B0604030504040204" pitchFamily="34" charset="0"/>
                <a:ea typeface="Verdana" panose="020B0604030504040204" pitchFamily="34" charset="0"/>
              </a:rPr>
              <a:t>: environ 50g de sucres par jour chez un adulte</a:t>
            </a:r>
          </a:p>
        </p:txBody>
      </p:sp>
      <p:pic>
        <p:nvPicPr>
          <p:cNvPr id="3" name="Image 2">
            <a:extLst>
              <a:ext uri="{FF2B5EF4-FFF2-40B4-BE49-F238E27FC236}">
                <a16:creationId xmlns:a16="http://schemas.microsoft.com/office/drawing/2014/main" id="{4D7B6058-7571-4082-BE87-51D50B1EB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6381328"/>
            <a:ext cx="1767105" cy="315554"/>
          </a:xfrm>
          <a:prstGeom prst="rect">
            <a:avLst/>
          </a:prstGeom>
        </p:spPr>
      </p:pic>
    </p:spTree>
    <p:extLst>
      <p:ext uri="{BB962C8B-B14F-4D97-AF65-F5344CB8AC3E}">
        <p14:creationId xmlns:p14="http://schemas.microsoft.com/office/powerpoint/2010/main" val="214483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PQ_REPONSE_UNIQUE" val="0"/>
</p:tagLst>
</file>

<file path=ppt/tags/tag2.xml><?xml version="1.0" encoding="utf-8"?>
<p:tagLst xmlns:a="http://schemas.openxmlformats.org/drawingml/2006/main" xmlns:r="http://schemas.openxmlformats.org/officeDocument/2006/relationships" xmlns:p="http://schemas.openxmlformats.org/presentationml/2006/main">
  <p:tag name="ISQUESTION" val="1"/>
  <p:tag name="PSQ_TYPE_REPONSE" val="0"/>
  <p:tag name="NUMQUESTION" val="1_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xml-stylesheet type='text/xsl' href='C:\Program Files (x86)\QuizzBox\XmlXsl\Proprietes_ppt.xsl'?>
<QUESTIONNAIRE>
  <!--Version de génération du fichier-->
  <VersionGenerationXml>1.1</VersionGenerationXml>
  <TRADUCTION>
    <XML_ET>et</XML_ET>
    <XML_PAR_DEFAUT>Par défaut</XML_PAR_DEFAUT>
    <XML_LIB_VALEUR_DEFAUT>(Par défaut)</XML_LIB_VALEUR_DEFAUT>
    <XML_ERREUR>Erreur</XML_ERREUR>
    <XML_ERREUR_THEME>Erreur sur le thème</XML_ERREUR_THEME>
    <XML_ERREUR_QUESTION>Erreur sur la question</XML_ERREUR_QUESTION>
    <XML_ERREUR_REPONSE>Erreur sur la réponse</XML_ERREUR_REPONSE>
    <XML_QUESTIONNAIRE_FAMILLE>Famille</XML_QUESTIONNAIRE_FAMILLE>
    <XML_QUESTIONNAIRE_DATE_VALIDITE_DEBUT>Date de début de validité</XML_QUESTIONNAIRE_DATE_VALIDITE_DEBUT>
    <XML_QUESTIONNAIRE_DATE_VALIDITE_FIN>Date de fin de validité</XML_QUESTIONNAIRE_DATE_VALIDITE_FIN>
    <XML_QUESTIONNAIRE_DATE_DE_CREATION>Date de création</XML_QUESTIONNAIRE_DATE_DE_CREATION>
    <XML_QUESTIONNAIRE_DATE_MAJ>Date de dernière mise à jour</XML_QUESTIONNAIRE_DATE_MAJ>
    <XML_QUESTIONNAIRE_MODELE_COLLECTIF>Modèle pour l'export collectif</XML_QUESTIONNAIRE_MODELE_COLLECTIF>
    <XML_QUESTIONNAIRE_MODELE_INDIVIDUEL>Modèle pour l'export individuel</XML_QUESTIONNAIRE_MODELE_INDIVIDUEL>
    <XML_QUESTIONNAIRE_MODELE_RES_INSTANT>Modèles de résultats instantanés</XML_QUESTIONNAIRE_MODELE_RES_INSTANT>
    <XML_QUESTIONNAIRE_MODELE_RES_INSTANT_REP_JUSTE>questions à réponses justes</XML_QUESTIONNAIRE_MODELE_RES_INSTANT_REP_JUSTE>
    <XML_QUESTIONNAIRE_MODELE_RES_INSTANT_REP_JUSTEORDO>questions à réponses justes avec ordonnancement</XML_QUESTIONNAIRE_MODELE_RES_INSTANT_REP_JUSTEORDO>
    <XML_QUESTIONNAIRE_MODELE_RES_INSTANT_SONDAGE>questions sondage</XML_QUESTIONNAIRE_MODELE_RES_INSTANT_SONDAGE>
    <XML_QUESTIONNAIRE_MODELE_RES_INSTANT_CUMUL>cumul</XML_QUESTIONNAIRE_MODELE_RES_INSTANT_CUMUL>
    <XML_QUESTIONNAIRE_NB_POINTS_MINI>Points min par question</XML_QUESTIONNAIRE_NB_POINTS_MINI>
    <XML_QUESTIONNAIRE_NB_POINTS_REP_JUSTE>Points par réponse juste</XML_QUESTIONNAIRE_NB_POINTS_REP_JUSTE>
    <XML_QUESTIONNAIRE_NOTE_MAX>Questionnaire noté sur</XML_QUESTIONNAIRE_NOTE_MAX>
    <XML_QUESTIONNAIRE_NOTE_MIN>Note mini</XML_QUESTIONNAIRE_NOTE_MIN>
    <XML_QUESTIONNAIRE_METHODE_CALCUL>Méthode de calcul de points</XML_QUESTIONNAIRE_METHODE_CALCUL>
    <XML_QUESTIONNAIRE_METHODE_CALCUL_ADDITION>Addition</XML_QUESTIONNAIRE_METHODE_CALCUL_ADDITION>
    <XML_QUESTIONNAIRE_METHODE_CALCUL_POURCENTAGE>Pourcentage</XML_QUESTIONNAIRE_METHODE_CALCUL_POURCENTAGE>
    <XML_QUESTIONNAIRE_METHODE_CALCUL_REPARTITION>Répartition</XML_QUESTIONNAIRE_METHODE_CALCUL_REPARTITION>
    <XML_QUESTIONNAIRE_NOTE_REUSSITE>Note réussite</XML_QUESTIONNAIRE_NOTE_REUSSITE>
    <XML_QUESTIONNAIRE_QUESTIONNAIRE>Questionnaire</XML_QUESTIONNAIRE_QUESTIONNAIRE>
    <XML_QUESTIONNAIRE_REPONSE_EXACTE>Type de réponses</XML_QUESTIONNAIRE_REPONSE_EXACTE>
    <XML_QUESTIONNAIRE_REPONSE_UNIQUE>Nb réponses par question</XML_QUESTIONNAIRE_REPONSE_UNIQUE>
    <XML_QUESTIONNAIRE_NB_POINTS_REP_FAUSSE>Points par réponse fausse</XML_QUESTIONNAIRE_NB_POINTS_REP_FAUSSE>
    <XML_QUESTIONNAIRE_NB_POINTS_REP_FAUSSE_AUTO>Auto</XML_QUESTIONNAIRE_NB_POINTS_REP_FAUSSE_AUTO>
    <XML_QUESTIONNAIRE_NB_POINTS_REP_OUBLI>Points par réponse oubliée</XML_QUESTIONNAIRE_NB_POINTS_REP_OUBLI>
    <XML_QUESTIONNAIRE_NB_POINTS_REP_JUSTE_MAL_PLACE>Points par réponse dans le désordre</XML_QUESTIONNAIRE_NB_POINTS_REP_JUSTE_MAL_PLACE>
    <XML_QUESTIONNAIRE_NB_POINTS_PAS_REPONDU>Points quand on ne répond pas</XML_QUESTIONNAIRE_NB_POINTS_PAS_REPONDU>
    <XML_QUESTIONNAIRE_NB_POINTS_MAXI>Points max par question</XML_QUESTIONNAIRE_NB_POINTS_MAXI>
    <XML_QUESTIONNAIRE_NO_REPONSE_PAS_REPONDU>N° réponse type "Pas répondu"</XML_QUESTIONNAIRE_NO_REPONSE_PAS_REPONDU>
    <XML_QUESTIONNAIRE_LIMITE_TEMPS>Limite de temps</XML_QUESTIONNAIRE_LIMITE_TEMPS>
    <XML_QUESTIONNAIRE_AUTOSWITCH>Passage auto à la question suivante</XML_QUESTIONNAIRE_AUTOSWITCH>
    <XML_QUESTIONNAIRE_LIBELLE_FORMATION>Libellé de formation</XML_QUESTIONNAIRE_LIBELLE_FORMATION>
    <XML_QUESTIONNAIRE_OUI>Oui</XML_QUESTIONNAIRE_OUI>
    <XML_QUESTIONNAIRE_NON>Non</XML_QUESTIONNAIRE_NON>
    <XML_QUESTIONNAIRE_SECONDES>secondes</XML_QUESTIONNAIRE_SECONDES>
    <XML_QUESTIONNAIRE_NB_TOTAL_QUESTIONS>Nombre total de questions</XML_QUESTIONNAIRE_NB_TOTAL_QUESTIONS>
    <XML_QUESTIONNAIRE_MODELE_EXPORT_TO_EXPORT>Modèles à utiliser pour export de résultats</XML_QUESTIONNAIRE_MODELE_EXPORT_TO_EXPORT>
    <XML_QUESTIONNAIRE_NOTE_MIN>Note mini</XML_QUESTIONNAIRE_NOTE_MIN>
    <XML_QUESTIONNAIRE_METHODE_CALCUL>Méthode de calcul de points</XML_QUESTIONNAIRE_METHODE_CALCUL>
    <XML_QUESTIONNAIRE_REFERENCE_QUESTIONNAIRE>Référence du questionnaire</XML_QUESTIONNAIRE_REFERENCE_QUESTIONNAIRE>
    <XML_QUESTIONNAIRE_REPONSE_MODIFIABLE>Réponses modifiables</XML_QUESTIONNAIRE_REPONSE_MODIFIABLE>
    <XML_QUESTIONNAIRE_AFFICHAGE_BARRE_NAVIGATION>Mode d'affichage de la barre de navigation</XML_QUESTIONNAIRE_AFFICHAGE_BARRE_NAVIGATION>
    <XML_QUESTIONNAIRE_VALIDATION_AUTO_REPONSE_UNIQUE>Validation automatique des réponses unique</XML_QUESTIONNAIRE_VALIDATION_AUTO_REPONSE_UNIQUE>
    <XML_DIAPO>Diapositive</XML_DIAPO>
    <XML_THEME_CALCUL_POINT>Calcul Point</XML_THEME_CALCUL_POINT>
    <XML_THEME_MINIMA>Minima</XML_THEME_MINIMA>
    <XML_THEME_THEME>Thème</XML_THEME_THEME>
    <XML_THEME_COMMENTAIRE>Commentaires</XML_THEME_COMMENTAIRE>
    <XML_QUESTION_NO_REPONSE_PAS_REPONDU>N° réponse type "Pas répondu"</XML_QUESTION_NO_REPONSE_PAS_REPONDU>
    <XML_QUESTION_COEFFICIENT>Coefficient</XML_QUESTION_COEFFICIENT>
    <XML_QUESTION_LIB_THEME>Thème</XML_QUESTION_LIB_THEME>
    <XML_QUESTION_ELIMINATOIRE>Eliminatoire</XML_QUESTION_ELIMINATOIRE>
    <XML_QUESTION_NB_POINTS_MIN>Points min</XML_QUESTION_NB_POINTS_MIN>
    <XML_QUESTION_METHODE_CALCUL>Méthode de calcul de points</XML_QUESTION_METHODE_CALCUL>
    <XML_QUESTION_PIVOT>Pivot</XML_QUESTION_PIVOT>
    <XML_QUESTION_TYPE_REPONSE>Type de réponse</XML_QUESTION_TYPE_REPONSE>
    <XML_QUESTION_MIROIR>Miroir</XML_QUESTION_MIROIR>
    <XML_QUESTION_NB_POINTS_MAX>Points max</XML_QUESTION_NB_POINTS_MAX>
    <XML_QUESTION_NB_POINTS_REP_FAUSSE>Points par réponse fausse</XML_QUESTION_NB_POINTS_REP_FAUSSE>
    <XML_QUESTION_NB_POINTS_REP_JUSTE>Points par réponse juste</XML_QUESTION_NB_POINTS_REP_JUSTE>
    <XML_QUESTION_NUM_QUESTION_THEME>N° question du thème</XML_QUESTION_NUM_QUESTION_THEME>
    <XML_QUESTION_POINTS_MAX_SI_REP_JUSTE>Points max, dynamique ?</XML_QUESTION_POINTS_MAX_SI_REP_JUSTE>
    <XML_QUESTION_QUESTION>Question</XML_QUESTION_QUESTION>
    <XML_QUESTION_SOLUTION>Solution</XML_QUESTION_SOLUTION>
    <XML_QUESTION_REPONSE_UNIQUE>Nb réponses par question</XML_QUESTION_REPONSE_UNIQUE>
    <XML_QUESTION_NB_POINTS_REP_OUBLI>Points par réponse oubliée</XML_QUESTION_NB_POINTS_REP_OUBLI>
    <XML_QUESTION_NB_POINTS_REP_MAL_PLACE>Points par réponse dans le désordre</XML_QUESTION_NB_POINTS_REP_MAL_PLACE>
    <XML_QUESTION_PAS_REPONDU>Points quand on ne répond pas</XML_QUESTION_PAS_REPONDU>
    <XML_QUESTION_TEMPS_REPONSE>Temps de réponse</XML_QUESTION_TEMPS_REPONSE>
    <XML_QUESTION_ORDONNENCEMENT>Ordonnancement des réponses</XML_QUESTION_ORDONNENCEMENT>
    <XML_QUESTION_MODELE_RES_INSTANT>Modèle de résultats instantanés</XML_QUESTION_MODELE_RES_INSTANT>
    <XML_QUESTION_REFERENCE_QUESTION>Référence</XML_QUESTION_REFERENCE_QUESTION>
    <XML_QUESTION_PLAGE>Plage</XML_QUESTION_PLAGE>
    <XML_QUESTION_TOLERANCE>Tolérance</XML_QUESTION_TOLERANCE>
    <XML_QUESTION_DELAI_AVANT_REPONSE>Délai avant réponse</XML_QUESTION_DELAI_AVANT_REPONSE>
    <XML_QUESTION_REPONSE_JUSTE_NUMERIQUE>QDL_XML_QUESTION_REPONSE_JUSTE_NUMERIQUE</XML_QUESTION_REPONSE_JUSTE_NUMERIQUE>
    <XML_REPONSE_LISTE>Liste des réponses</XML_REPONSE_LISTE>
    <XML_REPONSES_TEXTE>Réponses</XML_REPONSES_TEXTE>
    <XML_ITEM_A_EVALUER>Items à évaluer</XML_ITEM_A_EVALUER>
  </TRADUCTION>
  <LIB_QUESTIONNAIRE valeur="sensibilisation QB Août 2019">sensibilisation QB Août 2019</LIB_QUESTIONNAIRE>
  <NOM_FICHIER valeur="sensibilisation QB Août 2019.pptx">sensibilisation QB Août 2019.pptx</NOM_FICHIER>
  <FAMILLE valeur=""/>
  <EXPORT_COL valeur="">(Par défaut)</EXPORT_COL>
  <EXPORT_INDIV valeur="">(Par défaut)</EXPORT_INDIV>
  <RES_INSTANTANE_Q_REP_JUSTE valeur="">(Par défaut)</RES_INSTANTANE_Q_REP_JUSTE>
  <RES_INSTANTANE_Q_REP_JUSTE_ORD valeur="">(Par défaut)</RES_INSTANTANE_Q_REP_JUSTE_ORD>
  <RES_INSTANTANE_Q_REP_SONDAGE valeur="">(Par défaut)</RES_INSTANTANE_Q_REP_SONDAGE>
  <RES_INSTANTANE_CUMUL valeur="">(Par défaut)</RES_INSTANTANE_CUMUL>
  <NB_POINT_MINI valeur="0">0</NB_POINT_MINI>
  <NB_POINT_REP_FAUSSE valeur="99999999">Auto</NB_POINT_REP_FAUSSE>
  <NB_POINT_REP_JUSTE valeur="1">1</NB_POINT_REP_JUSTE>
  <NB_POINT_REP_OUBLI valeur="0">0</NB_POINT_REP_OUBLI>
  <NB_POINT_REP_JUSTE_MAL_PLACE valeur="0">0</NB_POINT_REP_JUSTE_MAL_PLACE>
  <NB_POINT_PAS_REPONDU valeur="0">0</NB_POINT_PAS_REPONDU>
  <NO_REPONSE_PAS_REPONDU valeur=""/>
  <METHODE_CALCUL_POINT valeur="3">Répartition</METHODE_CALCUL_POINT>
  <NB_POINT_MAXI valeur="1">1</NB_POINT_MAXI>
  <LIBELLE_FORMATION valeur=""/>
  <AUTOSWITCH valeur="0">Non</AUTOSWITCH>
  <LIMITE_TEMPS valeur="False">Non</LIMITE_TEMPS>
  <TEMPS_REPONSE valeur=""/>
  <NOTE_MAX valeur=""/>
  <NOTE_MIN valeur=""/>
  <DATE_VALIDITE_DEBUT valeur=""/>
  <DATE_VALIDITE_FIN valeur=""/>
  <NOTE_REUSSITE valeur=""/>
  <REPERTOIRE valeur="C:\Users\au604\Desktop\Diaporama\">C:\Users\au604\Desktop\Diaporama\</REPERTOIRE>
  <REPONSE_UNIQUE valeur="False">plusieurs réponses</REPONSE_UNIQUE>
  <REPONSES_EXACTES valeur="True">Réponses exactes</REPONSES_EXACTES>
  <MODELE_EXPORT_TO_EXPORT valeur="">(Par défaut)</MODELE_EXPORT_TO_EXPORT>
  <REFERENCE_QUESTIONNAIRE valeur=""/>
  <REPONSE_MODIFIABLE valeur="">(Par défaut)</REPONSE_MODIFIABLE>
  <AFFICHAGE_BARRE_NAVIGATION valeur="">(Par défaut)</AFFICHAGE_BARRE_NAVIGATION>
  <VALIDATION_AUTO_REPONSE_UNIQUE valeur="">(Par défaut)</VALIDATION_AUTO_REPONSE_UNIQUE>
  <CODE_VERROUILLAGE valeur=""/>
  <VersionAutoIncGenerationXml valeur="b8a76c55-aa22-49a5-8e2f-3443271fa304">b8a76c55-aa22-49a5-8e2f-3443271fa304</VersionAutoIncGenerationXml>
  <CHEMIN_DIAPOS>C:\QuizzBoxData\Img\sensibilisation QB Août 2019\sl</CHEMIN_DIAPOS>
  <DATE_MAJ>23/08/2019 10:44:10</DATE_MAJ>
  <DATE_CREATION>20/08/2019 14:35:48</DATE_CREATION>
  <NB_TOTAL_QUESTIONS>15</NB_TOTAL_QUESTIONS>
  <DIAPO>
    <NUM_DIAPO>1</NUM_DIAPO>
    <TYPE_DIAPO>0</TYPE_DIAPO>
  </DIAPO>
  <DIAPO>
    <NUM_DIAPO>2</NUM_DIAPO>
    <TYPE_DIAPO>1</TYPE_DIAPO>
    <QUESTION>
      <NUM_QUESTION valeur="1">1</NUM_QUESTION>
      <NUM_THEME valeur="1">1</NUM_THEME>
      <NUM_QUESTION_UTIL valeur=""/>
      <LIB_QUESTION valeur="APPORTS ÉNEGÉRTIQUES">APPORTS ÉNEGÉRTIQUES</LIB_QUESTION>
      <ELIMINATOIRE valeur="False">Non</ELIMINATOIRE>
      <NB_POINT_MINI_Q valeur="">(Par défaut)</NB_POINT_MINI_Q>
      <METHODE_CALCUL_POINT_Q valeur="">(Par défaut)</METHODE_CALCUL_POINT_Q>
      <NB_POINT_MAXI_Q valeur="">(Par défaut)</NB_POINT_MAXI_Q>
      <NO_REPONSE_PAS_REPONDU valeur=""/>
      <NUM_QUESTION_THEME valeur="1">1</NUM_QUESTION_THEME>
      <COEFFICIENT valeur="1">1</COEFFICIENT>
      <SOLUTION valeur="123456">1,2,3,4,5,6</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Les apports et les dépenses énergétiques">1 -  Les apports et les dépenses énergétiques</LIB_REPONSE>
        <POINT valeur=""/>
      </REPONSE>
      <REPONSE>
        <NUM_REPONSE valeur="2">2</NUM_REPONSE>
        <LIB_REPONSE valeur="2 -  Les hormones">2 -  Les hormones</LIB_REPONSE>
        <POINT valeur=""/>
      </REPONSE>
      <REPONSE>
        <NUM_REPONSE valeur="3">3</NUM_REPONSE>
        <LIB_REPONSE valeur="3 -  Le stress">3 -  Le stress</LIB_REPONSE>
        <POINT valeur=""/>
      </REPONSE>
      <REPONSE>
        <NUM_REPONSE valeur="4">4</NUM_REPONSE>
        <LIB_REPONSE valeur="4 -  La génétique, l’hérédité">4 -  La génétique, l’hérédité</LIB_REPONSE>
        <POINT valeur=""/>
      </REPONSE>
      <REPONSE>
        <NUM_REPONSE valeur="5">5</NUM_REPONSE>
        <LIB_REPONSE valeur="5 -  Certains médicaments">5 -  Certains médicaments</LIB_REPONSE>
        <POINT valeur=""/>
      </REPONSE>
      <REPONSE>
        <NUM_REPONSE valeur="6">6</NUM_REPONSE>
        <LIB_REPONSE valeur="6 -  La pilule et période de ménopause chez la femme">6 -  La pilule et période de ménopause chez la femme</LIB_REPONSE>
        <POINT valeur=""/>
      </REPONSE>
    </QUESTION>
  </DIAPO>
  <DIAPO>
    <NUM_DIAPO>3</NUM_DIAPO>
    <TYPE_DIAPO>0</TYPE_DIAPO>
  </DIAPO>
  <DIAPO>
    <NUM_DIAPO>4</NUM_DIAPO>
    <TYPE_DIAPO>0</TYPE_DIAPO>
  </DIAPO>
  <DIAPO>
    <NUM_DIAPO>5</NUM_DIAPO>
    <TYPE_DIAPO>0</TYPE_DIAPO>
  </DIAPO>
  <DIAPO>
    <NUM_DIAPO>6</NUM_DIAPO>
    <TYPE_DIAPO>0</TYPE_DIAPO>
  </DIAPO>
  <DIAPO>
    <NUM_DIAPO>7</NUM_DIAPO>
    <TYPE_DIAPO>1</TYPE_DIAPO>
    <QUESTION>
      <NUM_QUESTION valeur="2">2</NUM_QUESTION>
      <NUM_THEME valeur="1">1</NUM_THEME>
      <NUM_QUESTION_UTIL valeur=""/>
      <LIB_QUESTION valeur="LES VIANDES ET ÉQUIVALENTS ">LES VIANDES ET ÉQUIVALENTS </LIB_QUESTION>
      <ELIMINATOIRE valeur="False">Non</ELIMINATOIRE>
      <NB_POINT_MINI_Q valeur="">(Par défaut)</NB_POINT_MINI_Q>
      <METHODE_CALCUL_POINT_Q valeur="">(Par défaut)</METHODE_CALCUL_POINT_Q>
      <NB_POINT_MAXI_Q valeur="">(Par défaut)</NB_POINT_MAXI_Q>
      <NO_REPONSE_PAS_REPONDU valeur=""/>
      <NUM_QUESTION_THEME valeur="2">2</NUM_QUESTION_THEME>
      <COEFFICIENT valeur="1">1</COEFFICIENT>
      <SOLUTION valeur="1">1</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Vrai">1 -  Vrai</LIB_REPONSE>
        <POINT valeur=""/>
      </REPONSE>
      <REPONSE>
        <NUM_REPONSE valeur="2">2</NUM_REPONSE>
        <LIB_REPONSE valeur="2 -  Faux">2 -  Faux</LIB_REPONSE>
        <POINT valeur=""/>
      </REPONSE>
    </QUESTION>
  </DIAPO>
  <DIAPO>
    <NUM_DIAPO>8</NUM_DIAPO>
    <TYPE_DIAPO>0</TYPE_DIAPO>
  </DIAPO>
  <DIAPO>
    <NUM_DIAPO>9</NUM_DIAPO>
    <TYPE_DIAPO>0</TYPE_DIAPO>
  </DIAPO>
  <DIAPO>
    <NUM_DIAPO>10</NUM_DIAPO>
    <TYPE_DIAPO>0</TYPE_DIAPO>
  </DIAPO>
  <DIAPO>
    <NUM_DIAPO>11</NUM_DIAPO>
    <TYPE_DIAPO>1</TYPE_DIAPO>
    <QUESTION>
      <NUM_QUESTION valeur="3">3</NUM_QUESTION>
      <NUM_THEME valeur="1">1</NUM_THEME>
      <NUM_QUESTION_UTIL valeur=""/>
      <LIB_QUESTION valeur="LES PRODUITS LAITIERS ">LES PRODUITS LAITIERS </LIB_QUESTION>
      <ELIMINATOIRE valeur="False">Non</ELIMINATOIRE>
      <NB_POINT_MINI_Q valeur="">(Par défaut)</NB_POINT_MINI_Q>
      <METHODE_CALCUL_POINT_Q valeur="">(Par défaut)</METHODE_CALCUL_POINT_Q>
      <NB_POINT_MAXI_Q valeur="">(Par défaut)</NB_POINT_MAXI_Q>
      <NO_REPONSE_PAS_REPONDU valeur=""/>
      <NUM_QUESTION_THEME valeur="3">3</NUM_QUESTION_THEME>
      <COEFFICIENT valeur="1">1</COEFFICIENT>
      <SOLUTION valeur="1268">1,2,6,8</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Yaourts aux fruits">1 -  Yaourts aux fruits</LIB_REPONSE>
        <POINT valeur=""/>
      </REPONSE>
      <REPONSE>
        <NUM_REPONSE valeur="2">2</NUM_REPONSE>
        <LIB_REPONSE valeur="2 - Fromage blanc">2 - Fromage blanc</LIB_REPONSE>
        <POINT valeur=""/>
      </REPONSE>
      <REPONSE>
        <NUM_REPONSE valeur="3">3</NUM_REPONSE>
        <LIB_REPONSE valeur="3 - Crème dessert (Danette®, Viennois®…)">3 - Crème dessert (Danette®, Viennois®…)</LIB_REPONSE>
        <POINT valeur=""/>
      </REPONSE>
      <REPONSE>
        <NUM_REPONSE valeur="4">4</NUM_REPONSE>
        <LIB_REPONSE valeur="4 - Beurre">4 - Beurre</LIB_REPONSE>
        <POINT valeur=""/>
      </REPONSE>
      <REPONSE>
        <NUM_REPONSE valeur="5">5</NUM_REPONSE>
        <LIB_REPONSE valeur="5 - Crème fraiche">5 - Crème fraiche</LIB_REPONSE>
        <POINT valeur=""/>
      </REPONSE>
      <REPONSE>
        <NUM_REPONSE valeur="6">6</NUM_REPONSE>
        <LIB_REPONSE valeur="6 - Lait ½ écrémé">6 - Lait ½ écrémé</LIB_REPONSE>
        <POINT valeur=""/>
      </REPONSE>
      <REPONSE>
        <NUM_REPONSE valeur="7">7</NUM_REPONSE>
        <LIB_REPONSE valeur="7 - Glace">7 - Glace</LIB_REPONSE>
        <POINT valeur=""/>
      </REPONSE>
      <REPONSE>
        <NUM_REPONSE valeur="8">8</NUM_REPONSE>
        <LIB_REPONSE valeur="8 - Fromage">8 - Fromage</LIB_REPONSE>
        <POINT valeur=""/>
      </REPONSE>
    </QUESTION>
  </DIAPO>
  <DIAPO>
    <NUM_DIAPO>12</NUM_DIAPO>
    <TYPE_DIAPO>0</TYPE_DIAPO>
  </DIAPO>
  <DIAPO>
    <NUM_DIAPO>13</NUM_DIAPO>
    <TYPE_DIAPO>0</TYPE_DIAPO>
  </DIAPO>
  <DIAPO>
    <NUM_DIAPO>14</NUM_DIAPO>
    <TYPE_DIAPO>1</TYPE_DIAPO>
    <QUESTION>
      <NUM_QUESTION valeur="4">4</NUM_QUESTION>
      <NUM_THEME valeur="1">1</NUM_THEME>
      <NUM_QUESTION_UTIL valeur=""/>
      <LIB_QUESTION valeur="LES FRUITS ET LÉGUMES">LES FRUITS ET LÉGUMES</LIB_QUESTION>
      <ELIMINATOIRE valeur="False">Non</ELIMINATOIRE>
      <NB_POINT_MINI_Q valeur="">(Par défaut)</NB_POINT_MINI_Q>
      <METHODE_CALCUL_POINT_Q valeur="">(Par défaut)</METHODE_CALCUL_POINT_Q>
      <NB_POINT_MAXI_Q valeur="">(Par défaut)</NB_POINT_MAXI_Q>
      <NO_REPONSE_PAS_REPONDU valeur=""/>
      <NUM_QUESTION_THEME valeur="4">4</NUM_QUESTION_THEME>
      <COEFFICIENT valeur="1">1</COEFFICIENT>
      <SOLUTION valeur="2">2</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3  fruits et légumes">1 -  3  fruits et légumes</LIB_REPONSE>
        <POINT valeur=""/>
      </REPONSE>
      <REPONSE>
        <NUM_REPONSE valeur="2">2</NUM_REPONSE>
        <LIB_REPONSE valeur="2 -  5  fruits et légumes">2 -  5  fruits et légumes</LIB_REPONSE>
        <POINT valeur=""/>
      </REPONSE>
      <REPONSE>
        <NUM_REPONSE valeur="3">3</NUM_REPONSE>
        <LIB_REPONSE valeur="3 -  7 fruits et légumes">3 -  7 fruits et légumes</LIB_REPONSE>
        <POINT valeur=""/>
      </REPONSE>
      <REPONSE>
        <NUM_REPONSE valeur="4">4</NUM_REPONSE>
        <LIB_REPONSE valeur="4 -  10 fruits et légumes">4 -  10 fruits et légumes</LIB_REPONSE>
        <POINT valeur=""/>
      </REPONSE>
    </QUESTION>
  </DIAPO>
  <DIAPO>
    <NUM_DIAPO>15</NUM_DIAPO>
    <TYPE_DIAPO>0</TYPE_DIAPO>
  </DIAPO>
  <DIAPO>
    <NUM_DIAPO>16</NUM_DIAPO>
    <TYPE_DIAPO>1</TYPE_DIAPO>
    <QUESTION>
      <NUM_QUESTION valeur="5">5</NUM_QUESTION>
      <NUM_THEME valeur="1">1</NUM_THEME>
      <NUM_QUESTION_UTIL valeur=""/>
      <LIB_QUESTION valeur="LES FÉCULENTS ">LES FÉCULENTS </LIB_QUESTION>
      <ELIMINATOIRE valeur="False">Non</ELIMINATOIRE>
      <NB_POINT_MINI_Q valeur="">(Par défaut)</NB_POINT_MINI_Q>
      <METHODE_CALCUL_POINT_Q valeur="">(Par défaut)</METHODE_CALCUL_POINT_Q>
      <NB_POINT_MAXI_Q valeur="">(Par défaut)</NB_POINT_MAXI_Q>
      <NO_REPONSE_PAS_REPONDU valeur=""/>
      <NUM_QUESTION_THEME valeur="5">5</NUM_QUESTION_THEME>
      <COEFFICIENT valeur="1">1</COEFFICIENT>
      <SOLUTION valeur="4">4</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Le matin et le midi">1 -  Le matin et le midi</LIB_REPONSE>
        <POINT valeur=""/>
      </REPONSE>
      <REPONSE>
        <NUM_REPONSE valeur="2">2</NUM_REPONSE>
        <LIB_REPONSE valeur="2 -  Le midi et le soir">2 -  Le midi et le soir</LIB_REPONSE>
        <POINT valeur=""/>
      </REPONSE>
      <REPONSE>
        <NUM_REPONSE valeur="3">3</NUM_REPONSE>
        <LIB_REPONSE valeur="3 -  Seulement le soir">3 -  Seulement le soir</LIB_REPONSE>
        <POINT valeur=""/>
      </REPONSE>
      <REPONSE>
        <NUM_REPONSE valeur="4">4</NUM_REPONSE>
        <LIB_REPONSE valeur="4 -  À chaque repas">4 -  À chaque repas</LIB_REPONSE>
        <POINT valeur=""/>
      </REPONSE>
    </QUESTION>
  </DIAPO>
  <DIAPO>
    <NUM_DIAPO>17</NUM_DIAPO>
    <TYPE_DIAPO>0</TYPE_DIAPO>
  </DIAPO>
  <DIAPO>
    <NUM_DIAPO>18</NUM_DIAPO>
    <TYPE_DIAPO>0</TYPE_DIAPO>
  </DIAPO>
  <DIAPO>
    <NUM_DIAPO>19</NUM_DIAPO>
    <TYPE_DIAPO>1</TYPE_DIAPO>
    <QUESTION>
      <NUM_QUESTION valeur="6">6</NUM_QUESTION>
      <NUM_THEME valeur="1">1</NUM_THEME>
      <NUM_QUESTION_UTIL valeur=""/>
      <LIB_QUESTION valeur="LES MATIÈRES GRASSES ">LES MATIÈRES GRASSES </LIB_QUESTION>
      <ELIMINATOIRE valeur="False">Non</ELIMINATOIRE>
      <NB_POINT_MINI_Q valeur="">(Par défaut)</NB_POINT_MINI_Q>
      <METHODE_CALCUL_POINT_Q valeur="">(Par défaut)</METHODE_CALCUL_POINT_Q>
      <NB_POINT_MAXI_Q valeur="">(Par défaut)</NB_POINT_MAXI_Q>
      <NO_REPONSE_PAS_REPONDU valeur=""/>
      <NUM_QUESTION_THEME valeur="6">6</NUM_QUESTION_THEME>
      <COEFFICIENT valeur="1">1</COEFFICIENT>
      <SOLUTION valeur="3">3</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L’huile d’olive">1 -  L’huile d’olive</LIB_REPONSE>
        <POINT valeur=""/>
      </REPONSE>
      <REPONSE>
        <NUM_REPONSE valeur="2">2</NUM_REPONSE>
        <LIB_REPONSE valeur="2 -  L’huile de colza">2 -  L’huile de colza</LIB_REPONSE>
        <POINT valeur=""/>
      </REPONSE>
      <REPONSE>
        <NUM_REPONSE valeur="3">3</NUM_REPONSE>
        <LIB_REPONSE valeur="3 -  Elles ont la même teneur en matières grasses">3 -  Elles ont la même teneur en matières grasses</LIB_REPONSE>
        <POINT valeur=""/>
      </REPONSE>
    </QUESTION>
  </DIAPO>
  <DIAPO>
    <NUM_DIAPO>20</NUM_DIAPO>
    <TYPE_DIAPO>1</TYPE_DIAPO>
    <QUESTION>
      <NUM_QUESTION valeur="7">7</NUM_QUESTION>
      <NUM_THEME valeur="1">1</NUM_THEME>
      <NUM_QUESTION_UTIL valeur=""/>
      <LIB_QUESTION valeur="LES MATIÈRES GRASSES ">LES MATIÈRES GRASSES </LIB_QUESTION>
      <ELIMINATOIRE valeur="False">Non</ELIMINATOIRE>
      <NB_POINT_MINI_Q valeur="">(Par défaut)</NB_POINT_MINI_Q>
      <METHODE_CALCUL_POINT_Q valeur="">(Par défaut)</METHODE_CALCUL_POINT_Q>
      <NB_POINT_MAXI_Q valeur="">(Par défaut)</NB_POINT_MAXI_Q>
      <NO_REPONSE_PAS_REPONDU valeur=""/>
      <NUM_QUESTION_THEME valeur="7">7</NUM_QUESTION_THEME>
      <COEFFICIENT valeur="1">1</COEFFICIENT>
      <SOLUTION valeur="2">2</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Oui">1 -  Oui</LIB_REPONSE>
        <POINT valeur=""/>
      </REPONSE>
      <REPONSE>
        <NUM_REPONSE valeur="2">2</NUM_REPONSE>
        <LIB_REPONSE valeur="2 -  Non">2 -  Non</LIB_REPONSE>
        <POINT valeur=""/>
      </REPONSE>
    </QUESTION>
  </DIAPO>
  <DIAPO>
    <NUM_DIAPO>21</NUM_DIAPO>
    <TYPE_DIAPO>0</TYPE_DIAPO>
  </DIAPO>
  <DIAPO>
    <NUM_DIAPO>22</NUM_DIAPO>
    <TYPE_DIAPO>0</TYPE_DIAPO>
  </DIAPO>
  <DIAPO>
    <NUM_DIAPO>23</NUM_DIAPO>
    <TYPE_DIAPO>1</TYPE_DIAPO>
    <QUESTION>
      <NUM_QUESTION valeur="8">8</NUM_QUESTION>
      <NUM_THEME valeur="1">1</NUM_THEME>
      <NUM_QUESTION_UTIL valeur=""/>
      <LIB_QUESTION valeur="LES BOISSONS SUCRÉES, LES ALIMENTS GRAS, SUCRÉS, SALÉS ET ULTRA-TRANSFORMÉS">LES BOISSONS SUCRÉES, LES ALIMENTS GRAS, SUCRÉS, SALÉS ET ULTRA-TRANSFORMÉS</LIB_QUESTION>
      <ELIMINATOIRE valeur="False">Non</ELIMINATOIRE>
      <NB_POINT_MINI_Q valeur="">(Par défaut)</NB_POINT_MINI_Q>
      <METHODE_CALCUL_POINT_Q valeur="">(Par défaut)</METHODE_CALCUL_POINT_Q>
      <NB_POINT_MAXI_Q valeur="">(Par défaut)</NB_POINT_MAXI_Q>
      <NO_REPONSE_PAS_REPONDU valeur=""/>
      <NUM_QUESTION_THEME valeur="8">8</NUM_QUESTION_THEME>
      <COEFFICIENT valeur="1">1</COEFFICIENT>
      <SOLUTION valeur="1">1</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Image 1">1 -  Image 1</LIB_REPONSE>
        <POINT valeur=""/>
      </REPONSE>
      <REPONSE>
        <NUM_REPONSE valeur="2">2</NUM_REPONSE>
        <LIB_REPONSE valeur="2 -  Image 2">2 -  Image 2</LIB_REPONSE>
        <POINT valeur=""/>
      </REPONSE>
    </QUESTION>
  </DIAPO>
  <DIAPO>
    <NUM_DIAPO>24</NUM_DIAPO>
    <TYPE_DIAPO>0</TYPE_DIAPO>
  </DIAPO>
  <DIAPO>
    <NUM_DIAPO>25</NUM_DIAPO>
    <TYPE_DIAPO>1</TYPE_DIAPO>
    <QUESTION>
      <NUM_QUESTION valeur="9">9</NUM_QUESTION>
      <NUM_THEME valeur="1">1</NUM_THEME>
      <NUM_QUESTION_UTIL valeur=""/>
      <LIB_QUESTION valeur="LES BOISSONS SUCRÉES, LES ALIMENTS GRAS, SUCRÉS, SALÉS ET ULTRA-TRANSFORMÉS">LES BOISSONS SUCRÉES, LES ALIMENTS GRAS, SUCRÉS, SALÉS ET ULTRA-TRANSFORMÉS</LIB_QUESTION>
      <ELIMINATOIRE valeur="False">Non</ELIMINATOIRE>
      <NB_POINT_MINI_Q valeur="">(Par défaut)</NB_POINT_MINI_Q>
      <METHODE_CALCUL_POINT_Q valeur="">(Par défaut)</METHODE_CALCUL_POINT_Q>
      <NB_POINT_MAXI_Q valeur="">(Par défaut)</NB_POINT_MAXI_Q>
      <NO_REPONSE_PAS_REPONDU valeur=""/>
      <NUM_QUESTION_THEME valeur="9">9</NUM_QUESTION_THEME>
      <COEFFICIENT valeur="1">1</COEFFICIENT>
      <SOLUTION valeur="2">2</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5 sucres">1 -  5 sucres</LIB_REPONSE>
        <POINT valeur=""/>
      </REPONSE>
      <REPONSE>
        <NUM_REPONSE valeur="2">2</NUM_REPONSE>
        <LIB_REPONSE valeur="2 -  7 sucres">2 -  7 sucres</LIB_REPONSE>
        <POINT valeur=""/>
      </REPONSE>
      <REPONSE>
        <NUM_REPONSE valeur="3">3</NUM_REPONSE>
        <LIB_REPONSE valeur="3 -  10 sucres">3 -  10 sucres</LIB_REPONSE>
        <POINT valeur=""/>
      </REPONSE>
    </QUESTION>
  </DIAPO>
  <DIAPO>
    <NUM_DIAPO>26</NUM_DIAPO>
    <TYPE_DIAPO>0</TYPE_DIAPO>
  </DIAPO>
  <DIAPO>
    <NUM_DIAPO>27</NUM_DIAPO>
    <TYPE_DIAPO>0</TYPE_DIAPO>
  </DIAPO>
  <DIAPO>
    <NUM_DIAPO>28</NUM_DIAPO>
    <TYPE_DIAPO>0</TYPE_DIAPO>
  </DIAPO>
  <DIAPO>
    <NUM_DIAPO>29</NUM_DIAPO>
    <TYPE_DIAPO>0</TYPE_DIAPO>
  </DIAPO>
  <DIAPO>
    <NUM_DIAPO>30</NUM_DIAPO>
    <TYPE_DIAPO>1</TYPE_DIAPO>
    <QUESTION>
      <NUM_QUESTION valeur="10">10</NUM_QUESTION>
      <NUM_THEME valeur="1">1</NUM_THEME>
      <NUM_QUESTION_UTIL valeur=""/>
      <LIB_QUESTION valeur="ACTIVITÉ PHYSIQUE ">ACTIVITÉ PHYSIQUE </LIB_QUESTION>
      <ELIMINATOIRE valeur="False">Non</ELIMINATOIRE>
      <NB_POINT_MINI_Q valeur="">(Par défaut)</NB_POINT_MINI_Q>
      <METHODE_CALCUL_POINT_Q valeur="">(Par défaut)</METHODE_CALCUL_POINT_Q>
      <NB_POINT_MAXI_Q valeur="">(Par défaut)</NB_POINT_MAXI_Q>
      <NO_REPONSE_PAS_REPONDU valeur=""/>
      <NUM_QUESTION_THEME valeur="10">10</NUM_QUESTION_THEME>
      <COEFFICIENT valeur="1">1</COEFFICIENT>
      <SOLUTION valeur="1">1</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Oui">1 -  Oui</LIB_REPONSE>
        <POINT valeur=""/>
      </REPONSE>
      <REPONSE>
        <NUM_REPONSE valeur="2">2</NUM_REPONSE>
        <LIB_REPONSE valeur="2 -  Non">2 -  Non</LIB_REPONSE>
        <POINT valeur=""/>
      </REPONSE>
    </QUESTION>
  </DIAPO>
  <DIAPO>
    <NUM_DIAPO>31</NUM_DIAPO>
    <TYPE_DIAPO>0</TYPE_DIAPO>
  </DIAPO>
  <DIAPO>
    <NUM_DIAPO>32</NUM_DIAPO>
    <TYPE_DIAPO>0</TYPE_DIAPO>
  </DIAPO>
  <DIAPO>
    <NUM_DIAPO>33</NUM_DIAPO>
    <TYPE_DIAPO>1</TYPE_DIAPO>
    <QUESTION>
      <NUM_QUESTION valeur="11">11</NUM_QUESTION>
      <NUM_THEME valeur="1">1</NUM_THEME>
      <NUM_QUESTION_UTIL valeur=""/>
      <LIB_QUESTION valeur="L’ÉQUILIBRE ALIMENTAIRE ">L’ÉQUILIBRE ALIMENTAIRE </LIB_QUESTION>
      <ELIMINATOIRE valeur="False">Non</ELIMINATOIRE>
      <NB_POINT_MINI_Q valeur="">(Par défaut)</NB_POINT_MINI_Q>
      <METHODE_CALCUL_POINT_Q valeur="">(Par défaut)</METHODE_CALCUL_POINT_Q>
      <NB_POINT_MAXI_Q valeur="">(Par défaut)</NB_POINT_MAXI_Q>
      <NO_REPONSE_PAS_REPONDU valeur=""/>
      <NUM_QUESTION_THEME valeur="11">11</NUM_QUESTION_THEME>
      <COEFFICIENT valeur="1">1</COEFFICIENT>
      <SOLUTION valeur="2">2</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Oui">1 -  Oui</LIB_REPONSE>
        <POINT valeur=""/>
      </REPONSE>
      <REPONSE>
        <NUM_REPONSE valeur="2">2</NUM_REPONSE>
        <LIB_REPONSE valeur="2 -  Non">2 -  Non</LIB_REPONSE>
        <POINT valeur=""/>
      </REPONSE>
    </QUESTION>
  </DIAPO>
  <DIAPO>
    <NUM_DIAPO>34</NUM_DIAPO>
    <TYPE_DIAPO>0</TYPE_DIAPO>
  </DIAPO>
  <DIAPO>
    <NUM_DIAPO>35</NUM_DIAPO>
    <TYPE_DIAPO>1</TYPE_DIAPO>
    <QUESTION>
      <NUM_QUESTION valeur="12">12</NUM_QUESTION>
      <NUM_THEME valeur="1">1</NUM_THEME>
      <NUM_QUESTION_UTIL valeur=""/>
      <LIB_QUESTION valeur="L’ÉQUILIBRE ALIMENTAIRE ">L’ÉQUILIBRE ALIMENTAIRE </LIB_QUESTION>
      <ELIMINATOIRE valeur="False">Non</ELIMINATOIRE>
      <NB_POINT_MINI_Q valeur="">(Par défaut)</NB_POINT_MINI_Q>
      <METHODE_CALCUL_POINT_Q valeur="">(Par défaut)</METHODE_CALCUL_POINT_Q>
      <NB_POINT_MAXI_Q valeur="">(Par défaut)</NB_POINT_MAXI_Q>
      <NO_REPONSE_PAS_REPONDU valeur=""/>
      <NUM_QUESTION_THEME valeur="12">12</NUM_QUESTION_THEME>
      <COEFFICIENT valeur="1">1</COEFFICIENT>
      <SOLUTION valeur="2">2</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Petit déjeuner 1">1 -  Petit déjeuner 1</LIB_REPONSE>
        <POINT valeur=""/>
      </REPONSE>
      <REPONSE>
        <NUM_REPONSE valeur="2">2</NUM_REPONSE>
        <LIB_REPONSE valeur="2 -  Petit déjeuner 2">2 -  Petit déjeuner 2</LIB_REPONSE>
        <POINT valeur=""/>
      </REPONSE>
      <REPONSE>
        <NUM_REPONSE valeur="3">3</NUM_REPONSE>
        <LIB_REPONSE valeur="3 -  Petit déjeuner 3">3 -  Petit déjeuner 3</LIB_REPONSE>
        <POINT valeur=""/>
      </REPONSE>
    </QUESTION>
  </DIAPO>
  <DIAPO>
    <NUM_DIAPO>36</NUM_DIAPO>
    <TYPE_DIAPO>0</TYPE_DIAPO>
  </DIAPO>
  <DIAPO>
    <NUM_DIAPO>37</NUM_DIAPO>
    <TYPE_DIAPO>0</TYPE_DIAPO>
  </DIAPO>
  <DIAPO>
    <NUM_DIAPO>38</NUM_DIAPO>
    <TYPE_DIAPO>0</TYPE_DIAPO>
  </DIAPO>
  <DIAPO>
    <NUM_DIAPO>39</NUM_DIAPO>
    <TYPE_DIAPO>0</TYPE_DIAPO>
  </DIAPO>
  <DIAPO>
    <NUM_DIAPO>40</NUM_DIAPO>
    <TYPE_DIAPO>0</TYPE_DIAPO>
  </DIAPO>
  <DIAPO>
    <NUM_DIAPO>41</NUM_DIAPO>
    <TYPE_DIAPO>0</TYPE_DIAPO>
  </DIAPO>
  <DIAPO>
    <NUM_DIAPO>42</NUM_DIAPO>
    <TYPE_DIAPO>0</TYPE_DIAPO>
  </DIAPO>
  <DIAPO>
    <NUM_DIAPO>43</NUM_DIAPO>
    <TYPE_DIAPO>0</TYPE_DIAPO>
  </DIAPO>
  <DIAPO>
    <NUM_DIAPO>44</NUM_DIAPO>
    <TYPE_DIAPO>1</TYPE_DIAPO>
    <QUESTION>
      <NUM_QUESTION valeur="13">13</NUM_QUESTION>
      <NUM_THEME valeur="1">1</NUM_THEME>
      <NUM_QUESTION_UTIL valeur=""/>
      <LIB_QUESTION valeur="TRAVAIL POSTÉ : LE MATIN  ">TRAVAIL POSTÉ : LE MATIN  </LIB_QUESTION>
      <ELIMINATOIRE valeur="False">Non</ELIMINATOIRE>
      <NB_POINT_MINI_Q valeur="">(Par défaut)</NB_POINT_MINI_Q>
      <METHODE_CALCUL_POINT_Q valeur="">(Par défaut)</METHODE_CALCUL_POINT_Q>
      <NB_POINT_MAXI_Q valeur="">(Par défaut)</NB_POINT_MAXI_Q>
      <NO_REPONSE_PAS_REPONDU valeur=""/>
      <NUM_QUESTION_THEME valeur="13">13</NUM_QUESTION_THEME>
      <COEFFICIENT valeur="1">1</COEFFICIENT>
      <SOLUTION valeur="1">1</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Oui">1 -  Oui</LIB_REPONSE>
        <POINT valeur=""/>
      </REPONSE>
      <REPONSE>
        <NUM_REPONSE valeur="2">2</NUM_REPONSE>
        <LIB_REPONSE valeur="2 -  Non">2 -  Non</LIB_REPONSE>
        <POINT valeur=""/>
      </REPONSE>
    </QUESTION>
  </DIAPO>
  <DIAPO>
    <NUM_DIAPO>45</NUM_DIAPO>
    <TYPE_DIAPO>0</TYPE_DIAPO>
  </DIAPO>
  <DIAPO>
    <NUM_DIAPO>46</NUM_DIAPO>
    <TYPE_DIAPO>1</TYPE_DIAPO>
    <QUESTION>
      <NUM_QUESTION valeur="14">14</NUM_QUESTION>
      <NUM_THEME valeur="1">1</NUM_THEME>
      <NUM_QUESTION_UTIL valeur=""/>
      <LIB_QUESTION valeur="TRAVAIL POSTÉ:  L’APRÈS-MIDI ">TRAVAIL POSTÉ:  L’APRÈS-MIDI </LIB_QUESTION>
      <ELIMINATOIRE valeur="False">Non</ELIMINATOIRE>
      <NB_POINT_MINI_Q valeur="">(Par défaut)</NB_POINT_MINI_Q>
      <METHODE_CALCUL_POINT_Q valeur="">(Par défaut)</METHODE_CALCUL_POINT_Q>
      <NB_POINT_MAXI_Q valeur="">(Par défaut)</NB_POINT_MAXI_Q>
      <NO_REPONSE_PAS_REPONDU valeur=""/>
      <NUM_QUESTION_THEME valeur="14">14</NUM_QUESTION_THEME>
      <COEFFICIENT valeur="1">1</COEFFICIENT>
      <SOLUTION valeur="1">1</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Oui">1 -  Oui</LIB_REPONSE>
        <POINT valeur=""/>
      </REPONSE>
      <REPONSE>
        <NUM_REPONSE valeur="2">2</NUM_REPONSE>
        <LIB_REPONSE valeur="2 -  Non">2 -  Non</LIB_REPONSE>
        <POINT valeur=""/>
      </REPONSE>
    </QUESTION>
  </DIAPO>
  <DIAPO>
    <NUM_DIAPO>47</NUM_DIAPO>
    <TYPE_DIAPO>0</TYPE_DIAPO>
  </DIAPO>
  <DIAPO>
    <NUM_DIAPO>48</NUM_DIAPO>
    <TYPE_DIAPO>1</TYPE_DIAPO>
    <QUESTION>
      <NUM_QUESTION valeur="15">15</NUM_QUESTION>
      <NUM_THEME valeur="1">1</NUM_THEME>
      <NUM_QUESTION_UTIL valeur=""/>
      <LIB_QUESTION valeur="TRAVAIL POSTÉ : LA NUIT ">TRAVAIL POSTÉ : LA NUIT </LIB_QUESTION>
      <ELIMINATOIRE valeur="False">Non</ELIMINATOIRE>
      <NB_POINT_MINI_Q valeur="">(Par défaut)</NB_POINT_MINI_Q>
      <METHODE_CALCUL_POINT_Q valeur="">(Par défaut)</METHODE_CALCUL_POINT_Q>
      <NB_POINT_MAXI_Q valeur="">(Par défaut)</NB_POINT_MAXI_Q>
      <NO_REPONSE_PAS_REPONDU valeur=""/>
      <NUM_QUESTION_THEME valeur="15">15</NUM_QUESTION_THEME>
      <COEFFICIENT valeur="1">1</COEFFICIENT>
      <SOLUTION valeur="2">2</SOLUTION>
      <NB_POINT_REP_JUSTE_Q valeur="">(Par défaut)</NB_POINT_REP_JUSTE_Q>
      <NB_POINT_REP_FAUSSE_Q valeur="">(Par défaut)</NB_POINT_REP_FAUSSE_Q>
      <NB_POINT_REP_OUBLI_Q valeur="">(Par défaut)</NB_POINT_REP_OUBLI_Q>
      <ORDONNENCEMENT valeur="False">Non</ORDONNENCEMENT>
      <TEMPS_REPONSE_Q valeur="">(Par défaut)</TEMPS_REPONSE_Q>
      <NB_POINT_REP_JUSTE_MAL_PLACE_Q valeur="">(Par défaut)</NB_POINT_REP_JUSTE_MAL_PLACE_Q>
      <NB_POINT_PAS_REPONDU_Q valeur="">(Par défaut)</NB_POINT_PAS_REPONDU_Q>
      <LIB_THEME valeur="">(Par défaut)</LIB_THEME>
      <REPONSE_UNIQUE valeur="">(Par défaut)</REPONSE_UNIQUE>
      <RES_INSTANTANE valeur="">(Par défaut)</RES_INSTANTANE>
      <PIVOT valeur="">Non</PIVOT>
      <TYPE_REPONSE valeur="0">Choix</TYPE_REPONSE>
      <MIROIR valeur=""/>
      <LIMITE_TEMPS valeur="">(Par défaut)</LIMITE_TEMPS>
      <PLAGE_MIN valeur=""/>
      <PLAGE_MAX valeur=""/>
      <DELAI_AVANT_REPONSE valeur=""/>
      <TOLERANCE_MIN_NUMERIQUE valeur=""/>
      <TOLERANCE_MAX_NUMERIQUE valeur=""/>
      <REPONSE>
        <NUM_REPONSE valeur="1">1</NUM_REPONSE>
        <LIB_REPONSE valeur="1 -  Un sandwich au Nutella®">1 -  Un sandwich au Nutella®</LIB_REPONSE>
        <POINT valeur=""/>
      </REPONSE>
      <REPONSE>
        <NUM_REPONSE valeur="2">2</NUM_REPONSE>
        <LIB_REPONSE valeur="2 -  Un sandwich au fromage">2 -  Un sandwich au fromage</LIB_REPONSE>
        <POINT valeur=""/>
      </REPONSE>
      <REPONSE>
        <NUM_REPONSE valeur="3">3</NUM_REPONSE>
        <LIB_REPONSE valeur="3 -  Un sandwich à la confiture">3 -  Un sandwich à la confiture</LIB_REPONSE>
        <POINT valeur=""/>
      </REPONSE>
    </QUESTION>
  </DIAPO>
  <DIAPO>
    <NUM_DIAPO>49</NUM_DIAPO>
    <TYPE_DIAPO>0</TYPE_DIAPO>
  </DIAPO>
  <DIAPO>
    <NUM_DIAPO>50</NUM_DIAPO>
    <TYPE_DIAPO>0</TYPE_DIAPO>
  </DIAPO>
</QUESTIONNAIRE>
</file>

<file path=customXml/item2.xml><?xml version="1.0" encoding="utf-8"?>
<ct:contentTypeSchema xmlns:ct="http://schemas.microsoft.com/office/2006/metadata/contentType" xmlns:ma="http://schemas.microsoft.com/office/2006/metadata/properties/metaAttributes" ct:_="" ma:_="" ma:contentTypeName="Document" ma:contentTypeID="0x010100171A002998A1C544BEE37A59057F8C2A" ma:contentTypeVersion="14" ma:contentTypeDescription="Crée un document." ma:contentTypeScope="" ma:versionID="05bd2739bc2cb780f98042fb58b167f6">
  <xsd:schema xmlns:xsd="http://www.w3.org/2001/XMLSchema" xmlns:xs="http://www.w3.org/2001/XMLSchema" xmlns:p="http://schemas.microsoft.com/office/2006/metadata/properties" xmlns:ns2="8b41d461-aae5-46dc-b12f-7a9844a6e0ae" xmlns:ns3="c6ddec75-3af0-43a9-ab64-13b966a7ce3e" targetNamespace="http://schemas.microsoft.com/office/2006/metadata/properties" ma:root="true" ma:fieldsID="8298ce905340bb89d347143e1907625d" ns2:_="" ns3:_="">
    <xsd:import namespace="8b41d461-aae5-46dc-b12f-7a9844a6e0ae"/>
    <xsd:import namespace="c6ddec75-3af0-43a9-ab64-13b966a7ce3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1d461-aae5-46dc-b12f-7a9844a6e0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05526dcd-ecda-467d-b722-fdd33d9d5b4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descriptio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dec75-3af0-43a9-ab64-13b966a7ce3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a156a77-bc5a-43ac-8206-d102aad317ad}" ma:internalName="TaxCatchAll" ma:showField="CatchAllData" ma:web="c6ddec75-3af0-43a9-ab64-13b966a7ce3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12E70D-A868-4104-A1B9-E5F376353A14}">
  <ds:schemaRefs/>
</ds:datastoreItem>
</file>

<file path=customXml/itemProps2.xml><?xml version="1.0" encoding="utf-8"?>
<ds:datastoreItem xmlns:ds="http://schemas.openxmlformats.org/officeDocument/2006/customXml" ds:itemID="{B6AB6ADD-D65D-4360-8558-716E812110C3}"/>
</file>

<file path=customXml/itemProps3.xml><?xml version="1.0" encoding="utf-8"?>
<ds:datastoreItem xmlns:ds="http://schemas.openxmlformats.org/officeDocument/2006/customXml" ds:itemID="{D9F6284E-22F5-432B-A8B6-3548D8BA247B}"/>
</file>

<file path=docProps/app.xml><?xml version="1.0" encoding="utf-8"?>
<Properties xmlns="http://schemas.openxmlformats.org/officeDocument/2006/extended-properties" xmlns:vt="http://schemas.openxmlformats.org/officeDocument/2006/docPropsVTypes">
  <TotalTime>2959</TotalTime>
  <Words>3766</Words>
  <Application>Microsoft Office PowerPoint</Application>
  <PresentationFormat>Affichage à l'écran (4:3)</PresentationFormat>
  <Paragraphs>501</Paragraphs>
  <Slides>29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Open Sans</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dc:creator>
  <cp:lastModifiedBy>Tristan BADART</cp:lastModifiedBy>
  <cp:revision>259</cp:revision>
  <dcterms:created xsi:type="dcterms:W3CDTF">2016-12-21T08:15:29Z</dcterms:created>
  <dcterms:modified xsi:type="dcterms:W3CDTF">2020-10-15T06:23:20Z</dcterms:modified>
</cp:coreProperties>
</file>