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docProps/app.xml" ContentType="application/vnd.openxmlformats-officedocument.extended-properties+xml"/>
  <Override PartName="/ppt/tags/tag6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2"/>
  </p:notesMasterIdLst>
  <p:sldIdLst>
    <p:sldId id="331" r:id="rId3"/>
    <p:sldId id="274" r:id="rId4"/>
    <p:sldId id="328" r:id="rId5"/>
    <p:sldId id="310" r:id="rId6"/>
    <p:sldId id="297" r:id="rId7"/>
    <p:sldId id="312" r:id="rId8"/>
    <p:sldId id="329" r:id="rId9"/>
    <p:sldId id="338" r:id="rId10"/>
    <p:sldId id="330" r:id="rId11"/>
    <p:sldId id="293" r:id="rId12"/>
    <p:sldId id="261" r:id="rId13"/>
    <p:sldId id="265" r:id="rId14"/>
    <p:sldId id="266" r:id="rId15"/>
    <p:sldId id="267" r:id="rId16"/>
    <p:sldId id="268" r:id="rId17"/>
    <p:sldId id="313" r:id="rId18"/>
    <p:sldId id="314" r:id="rId19"/>
    <p:sldId id="296" r:id="rId20"/>
    <p:sldId id="298" r:id="rId21"/>
    <p:sldId id="317" r:id="rId22"/>
    <p:sldId id="316" r:id="rId23"/>
    <p:sldId id="318" r:id="rId24"/>
    <p:sldId id="336" r:id="rId25"/>
    <p:sldId id="337" r:id="rId26"/>
    <p:sldId id="319" r:id="rId27"/>
    <p:sldId id="320" r:id="rId28"/>
    <p:sldId id="321" r:id="rId29"/>
    <p:sldId id="332" r:id="rId30"/>
    <p:sldId id="277" r:id="rId31"/>
    <p:sldId id="278" r:id="rId32"/>
    <p:sldId id="333" r:id="rId33"/>
    <p:sldId id="323" r:id="rId34"/>
    <p:sldId id="280" r:id="rId35"/>
    <p:sldId id="324" r:id="rId36"/>
    <p:sldId id="334" r:id="rId37"/>
    <p:sldId id="279" r:id="rId38"/>
    <p:sldId id="294" r:id="rId39"/>
    <p:sldId id="295" r:id="rId40"/>
    <p:sldId id="300" r:id="rId41"/>
    <p:sldId id="301" r:id="rId42"/>
    <p:sldId id="303" r:id="rId43"/>
    <p:sldId id="302" r:id="rId44"/>
    <p:sldId id="304" r:id="rId45"/>
    <p:sldId id="292" r:id="rId46"/>
    <p:sldId id="299" r:id="rId47"/>
    <p:sldId id="259" r:id="rId48"/>
    <p:sldId id="305" r:id="rId49"/>
    <p:sldId id="308" r:id="rId50"/>
    <p:sldId id="309" r:id="rId51"/>
  </p:sldIdLst>
  <p:sldSz cx="9144000" cy="6858000" type="screen4x3"/>
  <p:notesSz cx="6858000" cy="9144000"/>
  <p:custDataLst>
    <p:tags r:id="rId5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rina GRONEK" initials="SG" lastIdx="1" clrIdx="0">
    <p:extLst>
      <p:ext uri="{19B8F6BF-5375-455C-9EA6-DF929625EA0E}">
        <p15:presenceInfo xmlns:p15="http://schemas.microsoft.com/office/powerpoint/2012/main" userId="S::s.gronek@actionsantetravail.fr::e73ff51b-f7ed-484a-9a75-1bd045696b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44A"/>
    <a:srgbClr val="41423F"/>
    <a:srgbClr val="F4F4F4"/>
    <a:srgbClr val="CD7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3291" autoAdjust="0"/>
  </p:normalViewPr>
  <p:slideViewPr>
    <p:cSldViewPr>
      <p:cViewPr varScale="1">
        <p:scale>
          <a:sx n="95" d="100"/>
          <a:sy n="95" d="100"/>
        </p:scale>
        <p:origin x="20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BE4F0-5179-4B22-99F6-DEB1CF516EE3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EA210-A0C4-4946-83EF-D5E69BF1DAF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78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91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626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5571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339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4369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89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573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216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586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36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47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400" u="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801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789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845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8896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494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988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246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006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891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642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003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526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687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1371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972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506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3687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820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75179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0662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800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5154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627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02725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0777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0777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507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919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25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53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152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A210-A0C4-4946-83EF-D5E69BF1DAFC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566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55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43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3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75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9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453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56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43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30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50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0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952F-F757-4AD2-9B93-66F087EA80E0}" type="datetimeFigureOut">
              <a:rPr lang="fr-FR" smtClean="0"/>
              <a:t>20/11/2020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13B8-4413-4205-8ADD-FE2CD16EE9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873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8.png"/><Relationship Id="rId4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0.png"/><Relationship Id="rId4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rogues.gouv.fr/actualites/tabac-alcool-limpact-confinement-consommation-francai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49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openxmlformats.org/officeDocument/2006/relationships/hyperlink" Target="https://hautsdefrance-addictions.org/page-29-0-0.html#men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rogues-info-service.fr/" TargetMode="External"/><Relationship Id="rId5" Type="http://schemas.openxmlformats.org/officeDocument/2006/relationships/hyperlink" Target="https://www.alcool-info-service.fr/" TargetMode="External"/><Relationship Id="rId10" Type="http://schemas.openxmlformats.org/officeDocument/2006/relationships/image" Target="../media/image47.png"/><Relationship Id="rId4" Type="http://schemas.openxmlformats.org/officeDocument/2006/relationships/hyperlink" Target="https://www.tabac-info-service.fr/" TargetMode="External"/><Relationship Id="rId9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slide" Target="slide39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slide" Target="slide43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jp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slide" Target="slide44.xml"/><Relationship Id="rId4" Type="http://schemas.openxmlformats.org/officeDocument/2006/relationships/image" Target="../media/image3.png"/><Relationship Id="rId9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rogues.gouv.fr/actualites/tabac-alcool-limpact-confinement-consommation-francai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drogues.gouv.fr/actualites/tabac-alcool-limpact-confinement-consommation-francais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drogues.gouv.fr/actualites/tabac-alcool-limpact-confinement-consommation-francais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rogues.gouv.fr/actualites/tabac-alcool-limpact-confinement-consommation-francais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s://www.drogues.gouv.fr/actualites/tabac-alcool-limpact-confinement-consommation-francai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/>
          <p:nvPr/>
        </p:nvSpPr>
        <p:spPr>
          <a:xfrm>
            <a:off x="1825" y="4509119"/>
            <a:ext cx="4680265" cy="2376265"/>
          </a:xfrm>
          <a:prstGeom prst="triangle">
            <a:avLst/>
          </a:prstGeom>
          <a:solidFill>
            <a:srgbClr val="414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4680265" cy="2376265"/>
          </a:xfrm>
          <a:prstGeom prst="triangle">
            <a:avLst/>
          </a:prstGeom>
          <a:solidFill>
            <a:srgbClr val="414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5" name="Triangle isocèle 4"/>
          <p:cNvSpPr/>
          <p:nvPr/>
        </p:nvSpPr>
        <p:spPr>
          <a:xfrm rot="5400000">
            <a:off x="-1001839" y="2450112"/>
            <a:ext cx="3960442" cy="2029787"/>
          </a:xfrm>
          <a:prstGeom prst="triangle">
            <a:avLst/>
          </a:prstGeom>
          <a:solidFill>
            <a:srgbClr val="F08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99792" y="312591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TELETRAVAIL</a:t>
            </a:r>
          </a:p>
          <a:p>
            <a:r>
              <a:rPr lang="fr-FR" sz="2000" b="1" i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Prévenir les addictions !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63843" y="5954280"/>
            <a:ext cx="39340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Webinaire 19/11/2020</a:t>
            </a:r>
          </a:p>
          <a:p>
            <a:endParaRPr lang="fr-FR" sz="1400" b="1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Intervenante : Mme GRONEK Sabrina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43" y="165056"/>
            <a:ext cx="2712658" cy="28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6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/>
          <p:nvPr/>
        </p:nvSpPr>
        <p:spPr>
          <a:xfrm>
            <a:off x="1825" y="4509119"/>
            <a:ext cx="4680265" cy="2376265"/>
          </a:xfrm>
          <a:prstGeom prst="triangle">
            <a:avLst/>
          </a:prstGeom>
          <a:solidFill>
            <a:srgbClr val="CD7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4680265" cy="2376265"/>
          </a:xfrm>
          <a:prstGeom prst="triangle">
            <a:avLst/>
          </a:prstGeom>
          <a:solidFill>
            <a:srgbClr val="CD7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5" name="Triangle isocèle 4"/>
          <p:cNvSpPr/>
          <p:nvPr/>
        </p:nvSpPr>
        <p:spPr>
          <a:xfrm rot="5400000">
            <a:off x="-1001839" y="2450112"/>
            <a:ext cx="3960442" cy="2029787"/>
          </a:xfrm>
          <a:prstGeom prst="triangle">
            <a:avLst/>
          </a:prstGeom>
          <a:solidFill>
            <a:srgbClr val="F08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94767" y="2663914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DROGUES ET</a:t>
            </a:r>
          </a:p>
          <a:p>
            <a:r>
              <a:rPr lang="fr-FR" sz="28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DÉPENDANCES</a:t>
            </a:r>
            <a:endParaRPr lang="fr-FR" sz="2800" b="1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 descr="Une image contenant très coloré&#10;&#10;Description générée automatiquement">
            <a:extLst>
              <a:ext uri="{FF2B5EF4-FFF2-40B4-BE49-F238E27FC236}">
                <a16:creationId xmlns:a16="http://schemas.microsoft.com/office/drawing/2014/main" id="{889F4890-68D6-4CD0-9C4D-D8FD118CF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79" y="3717032"/>
            <a:ext cx="2850039" cy="285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9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DROGUES ET DÉPENDANCES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grpSp>
        <p:nvGrpSpPr>
          <p:cNvPr id="15" name="Groupe 17415"/>
          <p:cNvGrpSpPr>
            <a:grpSpLocks/>
          </p:cNvGrpSpPr>
          <p:nvPr/>
        </p:nvGrpSpPr>
        <p:grpSpPr bwMode="auto">
          <a:xfrm>
            <a:off x="1996281" y="2631500"/>
            <a:ext cx="4610100" cy="1150937"/>
            <a:chOff x="1906588" y="2572544"/>
            <a:chExt cx="4609628" cy="1151829"/>
          </a:xfrm>
        </p:grpSpPr>
        <p:sp>
          <p:nvSpPr>
            <p:cNvPr id="16" name="Espace réservé du contenu 2"/>
            <p:cNvSpPr txBox="1">
              <a:spLocks/>
            </p:cNvSpPr>
            <p:nvPr/>
          </p:nvSpPr>
          <p:spPr bwMode="auto">
            <a:xfrm>
              <a:off x="3985741" y="2818044"/>
              <a:ext cx="2530475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0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itchFamily="34" charset="0"/>
                <a:buChar char="•"/>
                <a:defRPr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r>
                <a:rPr lang="fr-FR" altLang="fr-FR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= substances </a:t>
              </a:r>
            </a:p>
            <a:p>
              <a:pPr eaLnBrk="1" hangingPunct="1">
                <a:buFont typeface="Arial" pitchFamily="34" charset="0"/>
                <a:buNone/>
              </a:pPr>
              <a:r>
                <a:rPr lang="fr-FR" altLang="fr-FR" sz="12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psychoactives</a:t>
              </a:r>
              <a:endParaRPr lang="fr-FR" alt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Rectangle à coins arrondis 16"/>
            <p:cNvSpPr/>
            <p:nvPr/>
          </p:nvSpPr>
          <p:spPr bwMode="auto">
            <a:xfrm>
              <a:off x="1906588" y="2572544"/>
              <a:ext cx="2087348" cy="1151829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Substances</a:t>
              </a:r>
              <a:r>
                <a:rPr lang="fr-FR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fr-FR" sz="2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Chimiques ou</a:t>
              </a:r>
              <a:endParaRPr lang="fr-F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defRPr/>
              </a:pPr>
              <a:r>
                <a:rPr lang="fr-FR" sz="20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naturelles</a:t>
              </a:r>
              <a:r>
                <a:rPr lang="fr-FR" sz="2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fr-FR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ctangle à coins arrondis 17"/>
          <p:cNvSpPr/>
          <p:nvPr/>
        </p:nvSpPr>
        <p:spPr>
          <a:xfrm>
            <a:off x="3186906" y="1012250"/>
            <a:ext cx="2770187" cy="115252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DROGUES</a:t>
            </a:r>
            <a:endParaRPr lang="fr-FR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necteur droit avec flèche 18"/>
          <p:cNvCxnSpPr>
            <a:endCxn id="17" idx="0"/>
          </p:cNvCxnSpPr>
          <p:nvPr/>
        </p:nvCxnSpPr>
        <p:spPr>
          <a:xfrm flipH="1">
            <a:off x="3040856" y="2164775"/>
            <a:ext cx="257175" cy="466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B5AEC6E7-1D3F-42F9-8396-B0D1D64FA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159" y="3517202"/>
            <a:ext cx="3616298" cy="28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DROGUES ET DÉPENDANCES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9512" y="864152"/>
            <a:ext cx="5220320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fr-FR" altLang="fr-FR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substance psychoactive</a:t>
            </a: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FR" altLang="fr-FR" sz="20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Modifie l’activité mentale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les sensations, le comportement, par la libération de certaines hormones dont la dopamine </a:t>
            </a:r>
            <a:r>
              <a:rPr lang="fr-FR" altLang="fr-FR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(hormone de la récompense)</a:t>
            </a:r>
          </a:p>
          <a:p>
            <a:pPr>
              <a:buFontTx/>
              <a:buChar char="-"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usage expose à des </a:t>
            </a:r>
            <a:r>
              <a:rPr lang="fr-FR" altLang="fr-FR" sz="20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risques pour la santé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il peut entraîner des </a:t>
            </a:r>
            <a:r>
              <a:rPr lang="fr-FR" altLang="fr-FR" sz="20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conséquences dans la vie quotidienne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>
              <a:buFontTx/>
              <a:buChar char="-"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peut en outre engendrer </a:t>
            </a:r>
            <a:r>
              <a:rPr lang="fr-FR" alt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dépendance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5F9114-FAFB-4B57-B689-8A6EA3FCC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50" y="2260291"/>
            <a:ext cx="3116556" cy="23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DROGUES ET DÉPENDANCES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3986213" y="2817813"/>
            <a:ext cx="2530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substances </a:t>
            </a:r>
          </a:p>
          <a:p>
            <a:pPr eaLnBrk="1" hangingPunct="1">
              <a:buFont typeface="Arial" pitchFamily="34" charset="0"/>
              <a:buNone/>
            </a:pPr>
            <a:r>
              <a:rPr lang="fr-FR" altLang="fr-F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psychoactives</a:t>
            </a:r>
            <a:endParaRPr lang="fr-FR" alt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5795963" y="2601913"/>
            <a:ext cx="2089150" cy="115252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(Sans substances)</a:t>
            </a:r>
          </a:p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Achat, internet, sport, sexe, jeux,…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906588" y="2573338"/>
            <a:ext cx="2087562" cy="115252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Substances</a:t>
            </a:r>
            <a:r>
              <a:rPr lang="fr-F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Chimiques ou</a:t>
            </a:r>
            <a:endParaRPr lang="fr-F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naturelles</a:t>
            </a:r>
            <a:r>
              <a:rPr lang="fr-F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785813" y="4941888"/>
            <a:ext cx="2087562" cy="1150937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Dépendance physique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852862" y="4932363"/>
            <a:ext cx="2162175" cy="115252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Dépendance psychologique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2484438" y="3659188"/>
            <a:ext cx="935037" cy="41751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neurones</a:t>
            </a:r>
            <a:endParaRPr lang="fr-FR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3097213" y="954088"/>
            <a:ext cx="2770187" cy="115252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DROGUES</a:t>
            </a:r>
            <a:endParaRPr lang="fr-FR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Connecteur droit avec flèche 23"/>
          <p:cNvCxnSpPr>
            <a:endCxn id="14" idx="0"/>
          </p:cNvCxnSpPr>
          <p:nvPr/>
        </p:nvCxnSpPr>
        <p:spPr>
          <a:xfrm flipH="1">
            <a:off x="2951163" y="2106613"/>
            <a:ext cx="257175" cy="466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797550" y="2106613"/>
            <a:ext cx="217488" cy="466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5580063" y="3868738"/>
            <a:ext cx="936625" cy="1025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1830388" y="3886200"/>
            <a:ext cx="349250" cy="1008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3690938" y="3895725"/>
            <a:ext cx="376237" cy="998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2124075" y="4364038"/>
            <a:ext cx="1674813" cy="311150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Peuvent engendrer</a:t>
            </a:r>
            <a:endParaRPr lang="fr-FR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DROGUES ET DÉPENDANCES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635896" y="1176489"/>
            <a:ext cx="5219302" cy="45050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fr-FR" altLang="fr-FR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dépendance, ça commence quand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? </a:t>
            </a:r>
          </a:p>
          <a:p>
            <a:pPr>
              <a:buFont typeface="Wingdings" pitchFamily="2" charset="2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FR" altLang="fr-FR" sz="20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Envie répétée 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altLang="fr-FR" sz="20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irrépressible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prendre ou faire quelque chose en dépit de la motivation et des efforts de la personne de s’y soustraire.</a:t>
            </a:r>
          </a:p>
          <a:p>
            <a:pPr>
              <a:buFont typeface="Wingdings" pitchFamily="2" charset="2"/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La dépendance n’est souvent pas perçue par le consommateur qui </a:t>
            </a:r>
            <a:r>
              <a:rPr lang="fr-FR" altLang="fr-FR" sz="20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pense maîtriser sa consommation</a:t>
            </a: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Cette impression « d’autocontrôle » d’une consommation n’est bien souvent qu’une illusion. On peut devenir dépendant d’un produit sans s’en rendre compte </a:t>
            </a: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010C3A-A43A-4703-8F41-A6FCED271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4511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1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DROGUES ET DÉPENDANCES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3986213" y="2817813"/>
            <a:ext cx="2530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fr-FR" altLang="fr-F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substances </a:t>
            </a:r>
          </a:p>
          <a:p>
            <a:pPr eaLnBrk="1" hangingPunct="1">
              <a:buFont typeface="Arial" pitchFamily="34" charset="0"/>
              <a:buNone/>
            </a:pPr>
            <a:r>
              <a:rPr lang="fr-FR" altLang="fr-F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psychoactives</a:t>
            </a:r>
            <a:endParaRPr lang="fr-FR" alt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5795963" y="2601913"/>
            <a:ext cx="2089150" cy="115252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(Sans substances)</a:t>
            </a:r>
          </a:p>
          <a:p>
            <a:pPr algn="ctr">
              <a:defRPr/>
            </a:pPr>
            <a:r>
              <a:rPr lang="fr-F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Achat, internet, sport, sexe, jeux,…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906588" y="2573338"/>
            <a:ext cx="2087562" cy="115252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Substances</a:t>
            </a:r>
            <a:r>
              <a:rPr lang="fr-F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Chimiques ou</a:t>
            </a:r>
            <a:endParaRPr lang="fr-F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naturelles</a:t>
            </a:r>
            <a:r>
              <a:rPr lang="fr-F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FR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785813" y="4941888"/>
            <a:ext cx="2087562" cy="1150937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Dépendance physique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852862" y="4932363"/>
            <a:ext cx="2162175" cy="115252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Dépendance psychologique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2484438" y="3659188"/>
            <a:ext cx="935037" cy="41751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cap="sm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neurones</a:t>
            </a:r>
            <a:endParaRPr lang="fr-FR" cap="sm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3097213" y="954088"/>
            <a:ext cx="2770187" cy="115252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DROGUES</a:t>
            </a:r>
            <a:endParaRPr lang="fr-FR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Connecteur droit avec flèche 23"/>
          <p:cNvCxnSpPr>
            <a:endCxn id="14" idx="0"/>
          </p:cNvCxnSpPr>
          <p:nvPr/>
        </p:nvCxnSpPr>
        <p:spPr>
          <a:xfrm flipH="1">
            <a:off x="2951163" y="2106613"/>
            <a:ext cx="257175" cy="466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797550" y="2106613"/>
            <a:ext cx="217488" cy="466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5580063" y="3868738"/>
            <a:ext cx="936625" cy="1025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1830388" y="3886200"/>
            <a:ext cx="349250" cy="1008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3690938" y="3895725"/>
            <a:ext cx="376237" cy="998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2124075" y="4364038"/>
            <a:ext cx="1674813" cy="311150"/>
          </a:xfrm>
          <a:prstGeom prst="roundRect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Peuvent engendrer</a:t>
            </a:r>
            <a:endParaRPr lang="fr-FR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91331" y="1123950"/>
            <a:ext cx="1889125" cy="12160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sz="1400" i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 Les stimulants</a:t>
            </a:r>
          </a:p>
          <a:p>
            <a:pPr>
              <a:defRPr/>
            </a:pPr>
            <a:r>
              <a:rPr lang="fr-FR" sz="1400" i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2-Les sédatifs</a:t>
            </a: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194468" y="2386013"/>
            <a:ext cx="8175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fr-FR" altLang="fr-FR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illicites ou licites 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H="1" flipV="1">
            <a:off x="1619250" y="2426494"/>
            <a:ext cx="255588" cy="293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D2397133-B165-492D-A6A7-BC6C8AD41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25" y="4420586"/>
            <a:ext cx="2035890" cy="12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/>
          <p:nvPr/>
        </p:nvSpPr>
        <p:spPr>
          <a:xfrm>
            <a:off x="1825" y="4509119"/>
            <a:ext cx="4680265" cy="2376265"/>
          </a:xfrm>
          <a:prstGeom prst="triangle">
            <a:avLst/>
          </a:prstGeom>
          <a:solidFill>
            <a:srgbClr val="CD7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4680265" cy="2376265"/>
          </a:xfrm>
          <a:prstGeom prst="triangle">
            <a:avLst/>
          </a:prstGeom>
          <a:solidFill>
            <a:srgbClr val="CD7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5" name="Triangle isocèle 4"/>
          <p:cNvSpPr/>
          <p:nvPr/>
        </p:nvSpPr>
        <p:spPr>
          <a:xfrm rot="5400000">
            <a:off x="-1001839" y="2450112"/>
            <a:ext cx="3960442" cy="2029787"/>
          </a:xfrm>
          <a:prstGeom prst="triangle">
            <a:avLst/>
          </a:prstGeom>
          <a:solidFill>
            <a:srgbClr val="F08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71800" y="2636912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CLASSIFICATION DES</a:t>
            </a:r>
          </a:p>
          <a:p>
            <a:r>
              <a:rPr lang="fr-FR" sz="28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DROGUES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965DFB3-72D9-406F-9D06-38882D4E7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23206"/>
            <a:ext cx="3730266" cy="19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74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746F457-66CC-43FB-B5CB-AB8196473AD8}"/>
              </a:ext>
            </a:extLst>
          </p:cNvPr>
          <p:cNvSpPr txBox="1"/>
          <p:nvPr/>
        </p:nvSpPr>
        <p:spPr>
          <a:xfrm>
            <a:off x="5442267" y="874343"/>
            <a:ext cx="24805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SEDATIFS</a:t>
            </a:r>
            <a:endParaRPr lang="fr-FR" sz="20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8463C-CB75-48F1-82B6-BFA8775B84C0}"/>
              </a:ext>
            </a:extLst>
          </p:cNvPr>
          <p:cNvSpPr txBox="1"/>
          <p:nvPr/>
        </p:nvSpPr>
        <p:spPr>
          <a:xfrm>
            <a:off x="953423" y="846430"/>
            <a:ext cx="27638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STIMULANTS</a:t>
            </a:r>
            <a:endParaRPr lang="fr-FR" sz="20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433756-C5D8-4E97-8AC1-F3B2021121E1}"/>
              </a:ext>
            </a:extLst>
          </p:cNvPr>
          <p:cNvSpPr txBox="1"/>
          <p:nvPr/>
        </p:nvSpPr>
        <p:spPr>
          <a:xfrm>
            <a:off x="611560" y="148478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Ils stimulent le fonctionnement du système nerveux: poussée d’énergie, euphorie…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8DD53D-734B-484E-95D0-76425FC3CC1F}"/>
              </a:ext>
            </a:extLst>
          </p:cNvPr>
          <p:cNvSpPr txBox="1"/>
          <p:nvPr/>
        </p:nvSpPr>
        <p:spPr>
          <a:xfrm>
            <a:off x="4788024" y="1510550"/>
            <a:ext cx="3744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/>
              <a:t>Ils ralentissent le fonctionnement du système nerveux : désinhibition étourdissements, sommeil, </a:t>
            </a:r>
          </a:p>
          <a:p>
            <a:pPr algn="ctr"/>
            <a:r>
              <a:rPr lang="fr-FR" sz="1600" dirty="0">
                <a:ea typeface="Verdana" panose="020B0604030504040204" pitchFamily="34" charset="0"/>
              </a:rPr>
              <a:t>Baisse des </a:t>
            </a:r>
            <a:r>
              <a:rPr lang="fr-FR" sz="1600" dirty="0"/>
              <a:t>reflexes, détente…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E27C6F6-C9B3-4361-B444-1FC019570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76FBDE7-B631-4272-8AA4-AC0266149BC7}"/>
              </a:ext>
            </a:extLst>
          </p:cNvPr>
          <p:cNvSpPr txBox="1"/>
          <p:nvPr/>
        </p:nvSpPr>
        <p:spPr>
          <a:xfrm>
            <a:off x="531378" y="3144133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Ils existe des stimulants </a:t>
            </a:r>
            <a:r>
              <a:rPr lang="fr-FR" sz="1600" dirty="0">
                <a:solidFill>
                  <a:srgbClr val="F0844A"/>
                </a:solidFill>
              </a:rPr>
              <a:t>mineurs:</a:t>
            </a:r>
            <a:r>
              <a:rPr lang="fr-FR" sz="1600" dirty="0"/>
              <a:t> </a:t>
            </a:r>
          </a:p>
          <a:p>
            <a:pPr algn="ctr"/>
            <a:r>
              <a:rPr lang="fr-FR" sz="1600" dirty="0"/>
              <a:t>tabac, café, alcool…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3B28888-57F6-4CCC-BAC0-9F64615F60C0}"/>
              </a:ext>
            </a:extLst>
          </p:cNvPr>
          <p:cNvSpPr txBox="1"/>
          <p:nvPr/>
        </p:nvSpPr>
        <p:spPr>
          <a:xfrm>
            <a:off x="870187" y="3754065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Ils existe des stimulants </a:t>
            </a:r>
            <a:r>
              <a:rPr lang="fr-FR" sz="1600" dirty="0">
                <a:solidFill>
                  <a:srgbClr val="F0844A"/>
                </a:solidFill>
              </a:rPr>
              <a:t>majeurs:</a:t>
            </a:r>
            <a:r>
              <a:rPr lang="fr-FR" sz="1600" dirty="0"/>
              <a:t> </a:t>
            </a:r>
          </a:p>
          <a:p>
            <a:r>
              <a:rPr lang="fr-FR" sz="1600" dirty="0"/>
              <a:t>Cocaïne, crack, amphétamines …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E410B5-7222-4DDC-AFF9-15BD00EC365B}"/>
              </a:ext>
            </a:extLst>
          </p:cNvPr>
          <p:cNvSpPr txBox="1"/>
          <p:nvPr/>
        </p:nvSpPr>
        <p:spPr>
          <a:xfrm>
            <a:off x="5194841" y="329337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Dans les sédatifs on retrouve:</a:t>
            </a:r>
          </a:p>
          <a:p>
            <a:pPr algn="ctr"/>
            <a:r>
              <a:rPr lang="fr-FR" sz="1600" dirty="0"/>
              <a:t>Cannabis, médicaments, les solvants…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9949B7-E760-44AB-B4E3-53BD5993E214}"/>
              </a:ext>
            </a:extLst>
          </p:cNvPr>
          <p:cNvSpPr txBox="1"/>
          <p:nvPr/>
        </p:nvSpPr>
        <p:spPr>
          <a:xfrm>
            <a:off x="2539692" y="491947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        Forte dépendance </a:t>
            </a:r>
          </a:p>
          <a:p>
            <a:pPr algn="ctr"/>
            <a:r>
              <a:rPr lang="fr-FR" b="1" dirty="0">
                <a:solidFill>
                  <a:srgbClr val="F0844A"/>
                </a:solidFill>
              </a:rPr>
              <a:t>      physique</a:t>
            </a:r>
            <a:r>
              <a:rPr lang="fr-FR" dirty="0">
                <a:solidFill>
                  <a:srgbClr val="F0844A"/>
                </a:solidFill>
              </a:rPr>
              <a:t> </a:t>
            </a:r>
            <a:r>
              <a:rPr lang="fr-FR" dirty="0"/>
              <a:t>et </a:t>
            </a:r>
            <a:r>
              <a:rPr lang="fr-FR" b="1" dirty="0">
                <a:solidFill>
                  <a:srgbClr val="F0844A"/>
                </a:solidFill>
              </a:rPr>
              <a:t>psychologique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1FC4DC2F-5A08-4493-938A-7FC8F6E38CF1}"/>
              </a:ext>
            </a:extLst>
          </p:cNvPr>
          <p:cNvCxnSpPr>
            <a:cxnSpLocks/>
          </p:cNvCxnSpPr>
          <p:nvPr/>
        </p:nvCxnSpPr>
        <p:spPr>
          <a:xfrm flipH="1">
            <a:off x="4690667" y="4621553"/>
            <a:ext cx="230984" cy="272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D6B13E4-EC23-4FCA-82EA-B45DB712D542}"/>
              </a:ext>
            </a:extLst>
          </p:cNvPr>
          <p:cNvCxnSpPr>
            <a:cxnSpLocks/>
          </p:cNvCxnSpPr>
          <p:nvPr/>
        </p:nvCxnSpPr>
        <p:spPr>
          <a:xfrm>
            <a:off x="3861748" y="4630213"/>
            <a:ext cx="198022" cy="235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D5261D9D-C618-41C8-AC0B-6A58169F6D6F}"/>
              </a:ext>
            </a:extLst>
          </p:cNvPr>
          <p:cNvSpPr txBox="1"/>
          <p:nvPr/>
        </p:nvSpPr>
        <p:spPr>
          <a:xfrm>
            <a:off x="234141" y="5198311"/>
            <a:ext cx="2826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solidFill>
                  <a:srgbClr val="F0844A"/>
                </a:solidFill>
              </a:rPr>
              <a:t>Effets secondaires:</a:t>
            </a:r>
          </a:p>
          <a:p>
            <a:pPr algn="ctr"/>
            <a:r>
              <a:rPr lang="fr-FR" sz="1600" dirty="0"/>
              <a:t>Baisse de l’appétit</a:t>
            </a:r>
          </a:p>
          <a:p>
            <a:pPr algn="ctr"/>
            <a:r>
              <a:rPr lang="fr-FR" sz="1600" dirty="0"/>
              <a:t>Hypertension, anxiété</a:t>
            </a:r>
          </a:p>
          <a:p>
            <a:pPr algn="ctr"/>
            <a:r>
              <a:rPr lang="fr-FR" sz="1600" dirty="0"/>
              <a:t>Dépression, colère, paranoïa, risque de mort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EA4FCEA-3419-42FB-AE55-F922C2656193}"/>
              </a:ext>
            </a:extLst>
          </p:cNvPr>
          <p:cNvSpPr txBox="1"/>
          <p:nvPr/>
        </p:nvSpPr>
        <p:spPr>
          <a:xfrm>
            <a:off x="6160998" y="5146456"/>
            <a:ext cx="2680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solidFill>
                  <a:srgbClr val="F0844A"/>
                </a:solidFill>
              </a:rPr>
              <a:t>Effets secondaires:</a:t>
            </a:r>
          </a:p>
          <a:p>
            <a:pPr algn="ctr"/>
            <a:r>
              <a:rPr lang="fr-FR" sz="1600" dirty="0"/>
              <a:t>Difficultés d’élocution, de concentration, acuité visuelle réduite, somnolence, risque de mort en cas de surdose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8DBD954-B6BE-40BB-B070-B905265D608C}"/>
              </a:ext>
            </a:extLst>
          </p:cNvPr>
          <p:cNvSpPr txBox="1"/>
          <p:nvPr/>
        </p:nvSpPr>
        <p:spPr>
          <a:xfrm>
            <a:off x="323528" y="181298"/>
            <a:ext cx="7344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CLASSIFICATION DES DROGUES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064130A-43DC-43A4-B9EE-4F0E39709892}"/>
              </a:ext>
            </a:extLst>
          </p:cNvPr>
          <p:cNvSpPr/>
          <p:nvPr/>
        </p:nvSpPr>
        <p:spPr>
          <a:xfrm>
            <a:off x="477372" y="1277882"/>
            <a:ext cx="3636404" cy="1432997"/>
          </a:xfrm>
          <a:prstGeom prst="roundRect">
            <a:avLst/>
          </a:prstGeom>
          <a:noFill/>
          <a:ln>
            <a:solidFill>
              <a:srgbClr val="F08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06DCC95-8D85-4FF5-9DFC-0FB46FE4C4C9}"/>
              </a:ext>
            </a:extLst>
          </p:cNvPr>
          <p:cNvSpPr/>
          <p:nvPr/>
        </p:nvSpPr>
        <p:spPr>
          <a:xfrm>
            <a:off x="4842030" y="1322071"/>
            <a:ext cx="3636404" cy="1432997"/>
          </a:xfrm>
          <a:prstGeom prst="roundRect">
            <a:avLst/>
          </a:prstGeom>
          <a:noFill/>
          <a:ln>
            <a:solidFill>
              <a:srgbClr val="F08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0C076F3-B2ED-46A3-876A-19144B1C677D}"/>
              </a:ext>
            </a:extLst>
          </p:cNvPr>
          <p:cNvSpPr/>
          <p:nvPr/>
        </p:nvSpPr>
        <p:spPr>
          <a:xfrm>
            <a:off x="4864346" y="2943152"/>
            <a:ext cx="3636404" cy="1564113"/>
          </a:xfrm>
          <a:prstGeom prst="roundRect">
            <a:avLst/>
          </a:prstGeom>
          <a:noFill/>
          <a:ln>
            <a:solidFill>
              <a:srgbClr val="F08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C0CBAF4-ADEE-46EF-8B6B-005E2480CBA3}"/>
              </a:ext>
            </a:extLst>
          </p:cNvPr>
          <p:cNvSpPr/>
          <p:nvPr/>
        </p:nvSpPr>
        <p:spPr>
          <a:xfrm>
            <a:off x="477372" y="2917781"/>
            <a:ext cx="3636404" cy="1589485"/>
          </a:xfrm>
          <a:prstGeom prst="roundRect">
            <a:avLst/>
          </a:prstGeom>
          <a:noFill/>
          <a:ln>
            <a:solidFill>
              <a:srgbClr val="F08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51D1E58-6DB7-4C86-815A-49165F819E2C}"/>
              </a:ext>
            </a:extLst>
          </p:cNvPr>
          <p:cNvSpPr/>
          <p:nvPr/>
        </p:nvSpPr>
        <p:spPr>
          <a:xfrm>
            <a:off x="307355" y="5034484"/>
            <a:ext cx="2680469" cy="1668269"/>
          </a:xfrm>
          <a:prstGeom prst="roundRect">
            <a:avLst/>
          </a:prstGeom>
          <a:noFill/>
          <a:ln>
            <a:solidFill>
              <a:srgbClr val="F0844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4040F2C-3895-45E2-A30C-AD6D598DD641}"/>
              </a:ext>
            </a:extLst>
          </p:cNvPr>
          <p:cNvSpPr/>
          <p:nvPr/>
        </p:nvSpPr>
        <p:spPr>
          <a:xfrm>
            <a:off x="6156176" y="4974042"/>
            <a:ext cx="2680469" cy="1668269"/>
          </a:xfrm>
          <a:prstGeom prst="roundRect">
            <a:avLst/>
          </a:prstGeom>
          <a:noFill/>
          <a:ln>
            <a:solidFill>
              <a:srgbClr val="F0844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911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L’ALCOOL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799" y="836712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6" y="1565572"/>
            <a:ext cx="18383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texte 2"/>
          <p:cNvSpPr txBox="1">
            <a:spLocks/>
          </p:cNvSpPr>
          <p:nvPr/>
        </p:nvSpPr>
        <p:spPr>
          <a:xfrm>
            <a:off x="611560" y="2088679"/>
            <a:ext cx="8207375" cy="14398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alt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sur l’alcool</a:t>
            </a:r>
          </a:p>
          <a:p>
            <a:pPr lvl="1"/>
            <a:endParaRPr lang="fr-FR" altLang="fr-FR" dirty="0">
              <a:latin typeface="Bookman Old Style" pitchFamily="18" charset="0"/>
            </a:endParaRPr>
          </a:p>
          <a:p>
            <a:pPr lvl="1"/>
            <a:endParaRPr lang="fr-FR" altLang="fr-FR" dirty="0">
              <a:latin typeface="Bookman Old Style" pitchFamily="18" charset="0"/>
            </a:endParaRPr>
          </a:p>
        </p:txBody>
      </p:sp>
      <p:pic>
        <p:nvPicPr>
          <p:cNvPr id="2052" name="Picture 4" descr="Résultat de recherche d'images pour &quot;alcool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3429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5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77243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CHIFFRES DE CONSOMMATION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51521" y="908720"/>
            <a:ext cx="8387654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 </a:t>
            </a:r>
            <a:r>
              <a:rPr lang="fr-FR" altLang="fr-FR" sz="20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16% d’actifs 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consomment sur leur lieu de travail.</a:t>
            </a:r>
          </a:p>
          <a:p>
            <a:pPr>
              <a:buFont typeface="Wingdings" pitchFamily="2" charset="2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(hors pots et repas)</a:t>
            </a:r>
          </a:p>
          <a:p>
            <a:pPr>
              <a:buFont typeface="Wingdings" pitchFamily="2" charset="2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chiffres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</a:p>
          <a:p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9,7 millions de consommateur régulier</a:t>
            </a:r>
          </a:p>
          <a:p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’alcool est reconnu comme étant la cause de 15 à 20% des accidents graves du travail</a:t>
            </a:r>
          </a:p>
          <a:p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rappel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0">
              <a:buFont typeface="Wingdings" pitchFamily="2" charset="2"/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code du travail autorise la consommation de bière, vin, poiré et cidre au </a:t>
            </a:r>
            <a:r>
              <a:rPr lang="fr-FR" alt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moment des repas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mais elle peut être interdit par le règlement intérieur de l’entreprise pour les postes de sécurité.</a:t>
            </a:r>
          </a:p>
          <a:p>
            <a:pPr>
              <a:buFont typeface="Wingdings" pitchFamily="2" charset="2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: baromètre 2016</a:t>
            </a:r>
          </a:p>
          <a:p>
            <a:pPr>
              <a:buFont typeface="Wingdings" pitchFamily="2" charset="2"/>
              <a:buNone/>
            </a:pPr>
            <a:endParaRPr lang="fr-FR" altLang="fr-FR" sz="24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8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62743" y="6512827"/>
            <a:ext cx="281257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84" y="1196752"/>
            <a:ext cx="71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COVID – 19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74230" y="1628800"/>
            <a:ext cx="1836000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64483" y="1628800"/>
            <a:ext cx="80774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domicile est un espace de liberté où les </a:t>
            </a:r>
            <a:r>
              <a:rPr lang="fr-FR" b="1" u="sng" dirty="0">
                <a:solidFill>
                  <a:srgbClr val="41423F"/>
                </a:solidFill>
                <a:uFill>
                  <a:solidFill>
                    <a:srgbClr val="F0844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tentations peuvent être plus nombreuses</a:t>
            </a:r>
            <a:r>
              <a:rPr lang="fr-FR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tandis que les contraintes sociales sont moins fortes. 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consommation de certaines substances psychoactives devient plus facile parce qu’elle n’est plus encadrée par les </a:t>
            </a:r>
            <a:r>
              <a:rPr lang="fr-FR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contraintes du milieu de travail 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(ex : pauses cigarettes limitées dans la journée de travail).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télétravail, le </a:t>
            </a:r>
            <a:r>
              <a:rPr lang="fr-FR" b="1" u="sng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domicile est un lieu de travail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Par conséquent, </a:t>
            </a:r>
            <a:r>
              <a:rPr lang="fr-FR" u="sng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RI s'applique exactement de la même manière 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concernant la consommation d’alcool, et de drogues.</a:t>
            </a:r>
          </a:p>
        </p:txBody>
      </p:sp>
      <p:sp>
        <p:nvSpPr>
          <p:cNvPr id="9" name="AutoShape 2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8" b="6799"/>
          <a:stretch/>
        </p:blipFill>
        <p:spPr bwMode="auto">
          <a:xfrm>
            <a:off x="2915816" y="789445"/>
            <a:ext cx="1296144" cy="121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72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EFFETS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83568" y="1340768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fr-FR" altLang="fr-FR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Effets recherchés</a:t>
            </a: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0844A"/>
              </a:buClr>
            </a:pP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Anxiolytique</a:t>
            </a:r>
          </a:p>
          <a:p>
            <a:pPr>
              <a:buClr>
                <a:srgbClr val="F0844A"/>
              </a:buClr>
            </a:pP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Sensation de Bien-être</a:t>
            </a:r>
          </a:p>
          <a:p>
            <a:pPr>
              <a:buClr>
                <a:srgbClr val="F0844A"/>
              </a:buClr>
            </a:pP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Impression de mieux communiquer</a:t>
            </a:r>
          </a:p>
          <a:p>
            <a:pPr>
              <a:buClr>
                <a:srgbClr val="F0844A"/>
              </a:buClr>
            </a:pPr>
            <a:r>
              <a:rPr lang="fr-FR" altLang="fr-F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Confiance en soi</a:t>
            </a:r>
          </a:p>
          <a:p>
            <a:pPr>
              <a:buFont typeface="Wingdings" pitchFamily="2" charset="2"/>
              <a:buNone/>
            </a:pPr>
            <a:endParaRPr lang="fr-FR" altLang="fr-FR" sz="24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43" y="4509120"/>
            <a:ext cx="3106466" cy="18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98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CONSEQUENCES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9153" y="1628800"/>
            <a:ext cx="8207375" cy="3600549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0844A"/>
              </a:buClr>
            </a:pPr>
            <a:r>
              <a:rPr lang="fr-FR" altLang="fr-FR" sz="1800" u="sng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Physiques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lésions foie et pancréas, cœur, cerveau et nerfs, système digestif, os, peau et muscles, sexualité, grossesse.</a:t>
            </a:r>
          </a:p>
          <a:p>
            <a:pPr>
              <a:buClr>
                <a:srgbClr val="F0844A"/>
              </a:buClr>
              <a:buFont typeface="Wingdings" pitchFamily="2" charset="2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0844A"/>
              </a:buClr>
            </a:pPr>
            <a:r>
              <a:rPr lang="fr-FR" altLang="fr-FR" sz="1800" u="sng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Psychologiques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troubles du sommeil et du caractère, anxiété et dépression.</a:t>
            </a:r>
          </a:p>
          <a:p>
            <a:pPr>
              <a:buClr>
                <a:srgbClr val="F0844A"/>
              </a:buClr>
              <a:buFont typeface="Wingdings" pitchFamily="2" charset="2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0844A"/>
              </a:buClr>
            </a:pPr>
            <a:r>
              <a:rPr lang="fr-FR" altLang="fr-FR" sz="1800" u="sng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Biologiques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fr-FR" altLang="fr-FR" sz="1800" dirty="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↗ 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enzymes hépatiques (GGT, transaminases), des triglycérides et de la glycémie, de la taille des globules rouges. Augmentation de la CDT</a:t>
            </a:r>
          </a:p>
          <a:p>
            <a:pPr>
              <a:buClr>
                <a:srgbClr val="F0844A"/>
              </a:buClr>
              <a:buFont typeface="Wingdings" pitchFamily="2" charset="2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0844A"/>
              </a:buClr>
              <a:buFont typeface="Wingdings" pitchFamily="2" charset="2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0844A"/>
              </a:buClr>
              <a:buFont typeface="Wingdings" pitchFamily="2" charset="2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0844A"/>
              </a:buClr>
            </a:pPr>
            <a:r>
              <a:rPr lang="fr-FR" altLang="fr-FR" sz="1800" u="sng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Professionnelles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fr-FR" altLang="fr-FR" sz="1800" dirty="0">
                <a:ea typeface="Verdana" panose="020B0604030504040204" pitchFamily="34" charset="0"/>
                <a:cs typeface="Verdana" panose="020B0604030504040204" pitchFamily="34" charset="0"/>
              </a:rPr>
              <a:t>↘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performances au travail, </a:t>
            </a:r>
            <a:r>
              <a:rPr lang="fr-FR" altLang="fr-FR" sz="1800" dirty="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↗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AT, sanctions disciplinaires voire perte d’emplois…</a:t>
            </a:r>
          </a:p>
          <a:p>
            <a:pPr>
              <a:buClr>
                <a:srgbClr val="F0844A"/>
              </a:buClr>
              <a:buFont typeface="Wingdings" pitchFamily="2" charset="2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0844A"/>
              </a:buClr>
            </a:pPr>
            <a:r>
              <a:rPr lang="fr-FR" altLang="fr-FR" sz="1800" u="sng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Sociales et Familiales</a:t>
            </a:r>
            <a:r>
              <a:rPr lang="fr-FR" altLang="fr-FR" sz="18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conflits familiaux, divorce…</a:t>
            </a:r>
          </a:p>
          <a:p>
            <a:pPr>
              <a:buClr>
                <a:srgbClr val="F0844A"/>
              </a:buClr>
              <a:buFont typeface="Wingdings" pitchFamily="2" charset="2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0844A"/>
              </a:buClr>
            </a:pPr>
            <a:r>
              <a:rPr lang="fr-FR" altLang="fr-FR" sz="1800" u="sng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Judiciaires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retrait du permis de conduire, obligations de soins…</a:t>
            </a:r>
          </a:p>
          <a:p>
            <a:pPr>
              <a:buFont typeface="Wingdings" pitchFamily="2" charset="2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399153" y="1107945"/>
            <a:ext cx="5036943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conséquences de l’alcool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7B7421-7CB6-4DA2-8105-FEBDBC240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68454"/>
            <a:ext cx="3271402" cy="133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2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DOSE D’ALCOOL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91680" y="723954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Résultat de recherche d'images pour &quot;verre standard d'alcool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709065" cy="41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18796" y="753091"/>
            <a:ext cx="8207375" cy="360054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844A"/>
              </a:buClr>
              <a:buNone/>
            </a:pPr>
            <a:r>
              <a:rPr lang="fr-FR" altLang="fr-FR" sz="2000" dirty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OUI !</a:t>
            </a:r>
          </a:p>
          <a:p>
            <a:pPr marL="0" indent="0">
              <a:buClr>
                <a:srgbClr val="F0844A"/>
              </a:buClr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Tous ces verres contiennent la même quantité d’alcool pur.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9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ALCOOLEMIE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91680" y="723954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18796" y="753091"/>
            <a:ext cx="8207375" cy="360054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844A"/>
              </a:buClr>
              <a:buNone/>
            </a:pPr>
            <a:r>
              <a:rPr lang="fr-FR" altLang="fr-FR" sz="2000" dirty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OUI !</a:t>
            </a:r>
          </a:p>
          <a:p>
            <a:pPr marL="0" indent="0">
              <a:buClr>
                <a:srgbClr val="F0844A"/>
              </a:buClr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51D9C9-6F95-4C94-9522-110DE9ADBDF5}"/>
              </a:ext>
            </a:extLst>
          </p:cNvPr>
          <p:cNvSpPr txBox="1"/>
          <p:nvPr/>
        </p:nvSpPr>
        <p:spPr>
          <a:xfrm>
            <a:off x="518796" y="1708279"/>
            <a:ext cx="794163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F0844A"/>
              </a:buClr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verre standard augmente l’alcoolémie en moyenne de </a:t>
            </a:r>
            <a:r>
              <a:rPr lang="fr-FR" altLang="fr-FR" sz="18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0,20g/l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sang.</a:t>
            </a:r>
          </a:p>
          <a:p>
            <a:pPr marL="0" indent="0">
              <a:buClr>
                <a:srgbClr val="F0844A"/>
              </a:buClr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F0844A"/>
              </a:buClr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Cependant, selon certain individu cela peut-être beaucoup plus !</a:t>
            </a:r>
          </a:p>
          <a:p>
            <a:pPr marL="0" indent="0">
              <a:buClr>
                <a:srgbClr val="F0844A"/>
              </a:buClr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F0844A"/>
              </a:buClr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F0844A"/>
              </a:buClr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F0844A"/>
              </a:buClr>
              <a:buNone/>
            </a:pPr>
            <a:endParaRPr lang="fr-FR" alt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F0844A"/>
              </a:buClr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F0844A"/>
              </a:buClr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F0844A"/>
              </a:buClr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F0844A"/>
              </a:buClr>
              <a:buNone/>
            </a:pPr>
            <a:r>
              <a:rPr lang="fr-FR" altLang="fr-FR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retenir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</a:p>
          <a:p>
            <a:pPr marL="0" indent="0">
              <a:buClr>
                <a:srgbClr val="F0844A"/>
              </a:buClr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faut en moyenne 2 heures pour éliminer un verre standard </a:t>
            </a:r>
          </a:p>
        </p:txBody>
      </p:sp>
      <p:pic>
        <p:nvPicPr>
          <p:cNvPr id="5" name="Picture 2" descr="http://www.xn--icne-wqa.com/images/icones/7/6/pictogram-din-w000-general.png">
            <a:extLst>
              <a:ext uri="{FF2B5EF4-FFF2-40B4-BE49-F238E27FC236}">
                <a16:creationId xmlns:a16="http://schemas.microsoft.com/office/drawing/2014/main" id="{D5E8ACA1-6507-46F7-865A-9B97EA95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441792">
            <a:off x="484254" y="3180401"/>
            <a:ext cx="1357451" cy="135745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086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 DE LA ROUTE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691680" y="723954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18796" y="753091"/>
            <a:ext cx="8207375" cy="3600549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0844A"/>
              </a:buClr>
              <a:buNone/>
            </a:pPr>
            <a:r>
              <a:rPr lang="fr-FR" altLang="fr-FR" sz="2000" dirty="0">
                <a:solidFill>
                  <a:srgbClr val="F4F4F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OUI !</a:t>
            </a:r>
          </a:p>
          <a:p>
            <a:pPr marL="0" indent="0">
              <a:buClr>
                <a:srgbClr val="F0844A"/>
              </a:buClr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AB0AFF8-4A85-42E3-ADB0-5D0CC90CA501}"/>
              </a:ext>
            </a:extLst>
          </p:cNvPr>
          <p:cNvSpPr txBox="1"/>
          <p:nvPr/>
        </p:nvSpPr>
        <p:spPr>
          <a:xfrm>
            <a:off x="417829" y="1569780"/>
            <a:ext cx="804260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F0844A"/>
              </a:buClr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taux d’alcool maximum autorisé par le code de la route est de : </a:t>
            </a:r>
            <a:r>
              <a:rPr lang="fr-FR" altLang="fr-FR" sz="18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0,5 g/l de sang  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 </a:t>
            </a:r>
            <a:r>
              <a:rPr lang="fr-FR" altLang="fr-FR" sz="18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0,25mg/l d’air expiré</a:t>
            </a:r>
          </a:p>
          <a:p>
            <a:pPr>
              <a:buClr>
                <a:srgbClr val="F0844A"/>
              </a:buClr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F0844A"/>
              </a:buClr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Depuis juillet 2015, la limitation pour les jeunes chauffeurs est de </a:t>
            </a:r>
            <a:r>
              <a:rPr lang="fr-FR" altLang="fr-FR" sz="18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0,2g/l 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sang (pour une durée de 2 ans pour la conduite accompagnée, sinon 3 ans)</a:t>
            </a:r>
          </a:p>
          <a:p>
            <a:pPr marL="0" indent="0">
              <a:buClr>
                <a:srgbClr val="F0844A"/>
              </a:buClr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F0844A"/>
              </a:buClr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un taux d’alcoolémie compris entre 0,5 et &lt;0,8g/l de sang :</a:t>
            </a:r>
          </a:p>
          <a:p>
            <a:pPr marL="0" indent="0">
              <a:buClr>
                <a:srgbClr val="F0844A"/>
              </a:buClr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altLang="fr-FR" sz="1800" dirty="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retrait de 6 points </a:t>
            </a:r>
          </a:p>
          <a:p>
            <a:pPr marL="0" indent="0">
              <a:buClr>
                <a:srgbClr val="F0844A"/>
              </a:buClr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altLang="fr-FR" sz="1800" dirty="0"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135€ d’amende </a:t>
            </a:r>
          </a:p>
        </p:txBody>
      </p:sp>
      <p:pic>
        <p:nvPicPr>
          <p:cNvPr id="6" name="Picture 2" descr="http://www.xn--icne-wqa.com/images/icones/7/6/pictogram-din-w000-general.png">
            <a:extLst>
              <a:ext uri="{FF2B5EF4-FFF2-40B4-BE49-F238E27FC236}">
                <a16:creationId xmlns:a16="http://schemas.microsoft.com/office/drawing/2014/main" id="{C0B089CE-14B5-4091-8067-5B6E71188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08736">
            <a:off x="6554148" y="4431967"/>
            <a:ext cx="1476275" cy="147627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251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L’ALCOOLEMIE / L’IVRESSE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799" y="836712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434F69-B932-4F52-B050-D6B9F89B0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6" y="753091"/>
            <a:ext cx="8029575" cy="22288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68772D-9ADE-4109-A6F9-B2D6E29CF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50" y="2420888"/>
            <a:ext cx="8620125" cy="3419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565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RECOMMANDATIONS OMS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799" y="836712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8396FD-9ACF-4458-8398-2AA5D9DD6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36" y="1376420"/>
            <a:ext cx="7580327" cy="4481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444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CANNABIS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799" y="836712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6" y="1565572"/>
            <a:ext cx="18383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texte 2"/>
          <p:cNvSpPr txBox="1">
            <a:spLocks/>
          </p:cNvSpPr>
          <p:nvPr/>
        </p:nvSpPr>
        <p:spPr>
          <a:xfrm>
            <a:off x="611560" y="2088679"/>
            <a:ext cx="8207375" cy="14398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alt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sur le cannabis</a:t>
            </a:r>
          </a:p>
          <a:p>
            <a:pPr lvl="1"/>
            <a:endParaRPr lang="fr-FR" altLang="fr-FR" dirty="0">
              <a:latin typeface="Bookman Old Style" pitchFamily="18" charset="0"/>
            </a:endParaRPr>
          </a:p>
          <a:p>
            <a:pPr lvl="1"/>
            <a:endParaRPr lang="fr-FR" altLang="fr-FR" dirty="0">
              <a:latin typeface="Bookman Old Style" pitchFamily="18" charset="0"/>
            </a:endParaRPr>
          </a:p>
        </p:txBody>
      </p:sp>
      <p:pic>
        <p:nvPicPr>
          <p:cNvPr id="7170" name="Picture 2" descr="Résultat de recherche d'images pour &quot;cannabis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9898"/>
            <a:ext cx="30194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29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DIFFERENTES FORMES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799" y="836712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>
          <a:xfrm>
            <a:off x="1547664" y="1124744"/>
            <a:ext cx="6048672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alt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cannabis, 3 formes différentes</a:t>
            </a:r>
          </a:p>
          <a:p>
            <a:pPr marL="0" indent="0" algn="ctr">
              <a:buFont typeface="+mj-lt"/>
              <a:buNone/>
            </a:pPr>
            <a:r>
              <a:rPr lang="fr-FR" altLang="fr-F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(les plus connues…)</a:t>
            </a:r>
          </a:p>
          <a:p>
            <a:pPr lvl="1"/>
            <a:endParaRPr lang="fr-FR" altLang="fr-FR" dirty="0">
              <a:latin typeface="Bookman Old Style" pitchFamily="18" charset="0"/>
            </a:endParaRPr>
          </a:p>
          <a:p>
            <a:pPr lvl="1"/>
            <a:endParaRPr lang="fr-FR" altLang="fr-FR" dirty="0">
              <a:latin typeface="Bookman Old Style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1331640" y="1988840"/>
            <a:ext cx="936104" cy="936104"/>
          </a:xfrm>
          <a:prstGeom prst="straightConnector1">
            <a:avLst/>
          </a:prstGeom>
          <a:ln w="28575">
            <a:solidFill>
              <a:srgbClr val="CD77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4535484" y="1988840"/>
            <a:ext cx="2" cy="1152128"/>
          </a:xfrm>
          <a:prstGeom prst="straightConnector1">
            <a:avLst/>
          </a:prstGeom>
          <a:ln w="28575">
            <a:solidFill>
              <a:srgbClr val="CD77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516216" y="1988840"/>
            <a:ext cx="864096" cy="936104"/>
          </a:xfrm>
          <a:prstGeom prst="straightConnector1">
            <a:avLst/>
          </a:prstGeom>
          <a:ln w="28575">
            <a:solidFill>
              <a:srgbClr val="CD774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/forum/uploads/images/1517/15173195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13301" r="11093"/>
          <a:stretch/>
        </p:blipFill>
        <p:spPr bwMode="auto">
          <a:xfrm>
            <a:off x="119367" y="3611459"/>
            <a:ext cx="2424545" cy="165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/forum/uploads/images/1517/151731254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3E7D0"/>
              </a:clrFrom>
              <a:clrTo>
                <a:srgbClr val="E3E7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04250"/>
            <a:ext cx="2200102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51520" y="2924944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fleurs de cannabis séchées appelées </a:t>
            </a:r>
            <a:r>
              <a:rPr lang="fr-F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weed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beuh, herbe, marijuana…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563888" y="3232457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résine appelée haschisch, shit…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516216" y="312473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L’huile de cannabis</a:t>
            </a:r>
          </a:p>
        </p:txBody>
      </p:sp>
      <p:pic>
        <p:nvPicPr>
          <p:cNvPr id="1032" name="Picture 8" descr="/forum/uploads/images/1517/151731309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68" y="3789721"/>
            <a:ext cx="1877736" cy="14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555607" y="5805264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THC est variable de 5 à 35% selon les préparation.</a:t>
            </a:r>
          </a:p>
        </p:txBody>
      </p:sp>
    </p:spTree>
    <p:extLst>
      <p:ext uri="{BB962C8B-B14F-4D97-AF65-F5344CB8AC3E}">
        <p14:creationId xmlns:p14="http://schemas.microsoft.com/office/powerpoint/2010/main" val="854258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 LES SÉDATIFS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799" y="836712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323528" y="858265"/>
            <a:ext cx="8207375" cy="18002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2014, </a:t>
            </a:r>
            <a:r>
              <a:rPr lang="fr-FR" altLang="fr-FR" sz="20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42%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adultes âgés de 18 à 64 ans déclarent avoir déjà consommé du cannabis.</a:t>
            </a:r>
          </a:p>
          <a:p>
            <a:pPr marL="0" indent="0">
              <a:buFont typeface="+mj-lt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 l’ensemble des 18-64 ans, l’expérimentation de cannabis est passée de </a:t>
            </a:r>
            <a:r>
              <a:rPr lang="fr-FR" altLang="fr-FR" sz="20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 à 42% 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 2010 et 2014.</a:t>
            </a:r>
          </a:p>
          <a:p>
            <a:pPr marL="0" indent="0">
              <a:buFont typeface="+mj-lt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L’usage occasionnel a également </a:t>
            </a:r>
            <a:r>
              <a:rPr lang="fr-FR" altLang="fr-FR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augmenté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façon notable, passant de </a:t>
            </a:r>
            <a:r>
              <a:rPr lang="fr-FR" altLang="fr-FR" sz="20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à 11%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fr-FR" altLang="fr-FR" sz="20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 comme les usages réguliers : </a:t>
            </a:r>
            <a:r>
              <a:rPr lang="fr-FR" altLang="fr-FR" sz="20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2,2 à 3,1%.</a:t>
            </a:r>
          </a:p>
          <a:p>
            <a:pPr marL="0" indent="0">
              <a:buFont typeface="+mj-lt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r>
              <a:rPr lang="fr-FR" alt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: Baromètre santé 2016, INPES, OFDT</a:t>
            </a:r>
          </a:p>
        </p:txBody>
      </p:sp>
    </p:spTree>
    <p:extLst>
      <p:ext uri="{BB962C8B-B14F-4D97-AF65-F5344CB8AC3E}">
        <p14:creationId xmlns:p14="http://schemas.microsoft.com/office/powerpoint/2010/main" val="187334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/>
          <p:nvPr/>
        </p:nvSpPr>
        <p:spPr>
          <a:xfrm>
            <a:off x="1825" y="4509119"/>
            <a:ext cx="4680265" cy="2376265"/>
          </a:xfrm>
          <a:prstGeom prst="triangle">
            <a:avLst/>
          </a:prstGeom>
          <a:solidFill>
            <a:srgbClr val="CD7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4680265" cy="2376265"/>
          </a:xfrm>
          <a:prstGeom prst="triangle">
            <a:avLst/>
          </a:prstGeom>
          <a:solidFill>
            <a:srgbClr val="CD7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5" name="Triangle isocèle 4"/>
          <p:cNvSpPr/>
          <p:nvPr/>
        </p:nvSpPr>
        <p:spPr>
          <a:xfrm rot="5400000">
            <a:off x="-1001839" y="2450112"/>
            <a:ext cx="3960442" cy="2029787"/>
          </a:xfrm>
          <a:prstGeom prst="triangle">
            <a:avLst/>
          </a:prstGeom>
          <a:solidFill>
            <a:srgbClr val="F08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59832" y="2987951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5FA137B-FE79-4643-BC07-FEE5B70C415E}"/>
              </a:ext>
            </a:extLst>
          </p:cNvPr>
          <p:cNvSpPr txBox="1"/>
          <p:nvPr/>
        </p:nvSpPr>
        <p:spPr>
          <a:xfrm>
            <a:off x="3056555" y="3249561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CHIFFRES ET CONSTAT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692DC1-4B7A-4BA1-86BC-16B6F1979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02238"/>
            <a:ext cx="3613964" cy="22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1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EFFETS IMMEDIATS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798" y="836712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251009" y="851804"/>
            <a:ext cx="8568952" cy="18002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altLang="fr-FR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effets aigus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0" indent="0">
              <a:buFont typeface="+mj-lt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fonction de la dose de THC, apparition des effets entre 10 à 20 minutes (après inhalation) avec une durée de 3 à 8 heures.</a:t>
            </a:r>
          </a:p>
          <a:p>
            <a:pPr marL="0" indent="0">
              <a:buFont typeface="+mj-lt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r>
              <a:rPr lang="fr-FR" altLang="fr-FR" sz="18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 Manifestations psychologiques :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Détente, bien être, euphorie,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Modification des perceptions (sensation de mieux entendre la musique),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Emotions et sentiments sont souvent ressentis plus intensément,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mémoire immédiate, l’attention, la concentration, la vigilance sont diminuées.</a:t>
            </a:r>
          </a:p>
          <a:p>
            <a:pPr marL="0" indent="0">
              <a:buFont typeface="+mj-lt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r>
              <a:rPr lang="fr-FR" altLang="fr-FR" sz="18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 Troubles psychiques induits :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troubles anxieux (</a:t>
            </a:r>
            <a:r>
              <a:rPr lang="fr-FR" alt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bad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-trip), 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Dépression (la descente),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Bouffées délirantes,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Désorientation.</a:t>
            </a:r>
          </a:p>
        </p:txBody>
      </p:sp>
    </p:spTree>
    <p:extLst>
      <p:ext uri="{BB962C8B-B14F-4D97-AF65-F5344CB8AC3E}">
        <p14:creationId xmlns:p14="http://schemas.microsoft.com/office/powerpoint/2010/main" val="1429077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EFFETS AU LONG TERME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798" y="836712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295284" y="1052736"/>
            <a:ext cx="8568952" cy="18002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altLang="fr-FR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effets chroniques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0" indent="0">
              <a:buFont typeface="+mj-lt"/>
              <a:buNone/>
            </a:pPr>
            <a:endParaRPr lang="fr-FR" alt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r>
              <a:rPr lang="fr-FR" altLang="fr-FR" sz="18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 Manifestations psychologiques :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syndrome </a:t>
            </a:r>
            <a:r>
              <a:rPr lang="fr-FR" altLang="fr-FR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amotivationnel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démotivation, déficit de l’activité, perte de projection dans l’avenir, désinvestissement des activités quotidiennes.</a:t>
            </a:r>
          </a:p>
          <a:p>
            <a:pPr marL="0" indent="0">
              <a:buFont typeface="+mj-lt"/>
              <a:buNone/>
            </a:pPr>
            <a:r>
              <a:rPr lang="fr-FR" altLang="fr-FR" sz="18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Déficit de la mémoire</a:t>
            </a: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Font typeface="+mj-lt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r>
              <a:rPr lang="fr-FR" altLang="fr-FR" sz="18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2- Effets physiques :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Effets de la consommation de la cigarette,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fumée de cannabis étant plus riche en goudron et monoxyde de carbone majore les risques de cancer du poumon,     </a:t>
            </a:r>
          </a:p>
          <a:p>
            <a:pPr marL="0" indent="0">
              <a:buFont typeface="+mj-lt"/>
              <a:buNone/>
            </a:pPr>
            <a:r>
              <a:rPr lang="fr-FR" altLang="fr-FR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joint = 10 cigarettes</a:t>
            </a:r>
          </a:p>
          <a:p>
            <a:pPr marL="0" indent="0">
              <a:buFont typeface="+mj-lt"/>
              <a:buNone/>
            </a:pPr>
            <a:endParaRPr lang="fr-FR" altLang="fr-F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</a:pPr>
            <a:r>
              <a:rPr lang="fr-FR" altLang="fr-FR" sz="1800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 Effets psychotiques :</a:t>
            </a:r>
          </a:p>
          <a:p>
            <a:pPr marL="0" indent="0">
              <a:buFont typeface="+mj-lt"/>
              <a:buNone/>
            </a:pPr>
            <a:r>
              <a:rPr lang="fr-FR" altLang="fr-F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Schizophrénie</a:t>
            </a:r>
          </a:p>
        </p:txBody>
      </p:sp>
    </p:spTree>
    <p:extLst>
      <p:ext uri="{BB962C8B-B14F-4D97-AF65-F5344CB8AC3E}">
        <p14:creationId xmlns:p14="http://schemas.microsoft.com/office/powerpoint/2010/main" val="1241403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MEDICAMENTS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799" y="836712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15" y="1561202"/>
            <a:ext cx="183832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texte 2"/>
          <p:cNvSpPr txBox="1">
            <a:spLocks/>
          </p:cNvSpPr>
          <p:nvPr/>
        </p:nvSpPr>
        <p:spPr>
          <a:xfrm>
            <a:off x="611560" y="2088679"/>
            <a:ext cx="8207375" cy="14398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fr-FR" altLang="fr-F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sur les médicaments</a:t>
            </a:r>
            <a:endParaRPr lang="fr-FR" altLang="fr-FR" dirty="0">
              <a:latin typeface="Bookman Old Style" pitchFamily="18" charset="0"/>
            </a:endParaRPr>
          </a:p>
          <a:p>
            <a:pPr lvl="1"/>
            <a:endParaRPr lang="fr-FR" altLang="fr-FR" dirty="0">
              <a:latin typeface="Bookman Old Style" pitchFamily="18" charset="0"/>
            </a:endParaRPr>
          </a:p>
        </p:txBody>
      </p:sp>
      <p:pic>
        <p:nvPicPr>
          <p:cNvPr id="13316" name="Picture 4" descr="Résultat de recherche d'images pour &quot;médicaments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1821"/>
            <a:ext cx="4195865" cy="279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82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MEDICAMENTS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798" y="836712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279394" y="932544"/>
            <a:ext cx="8359779" cy="42481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Présent sous différentes formes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</a:p>
          <a:p>
            <a:pPr marL="594360" lvl="1" indent="-274320"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Somnifères</a:t>
            </a:r>
          </a:p>
          <a:p>
            <a:pPr marL="594360" lvl="1" indent="-274320"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Tranquillisants, Antiépileptiques</a:t>
            </a:r>
          </a:p>
          <a:p>
            <a:pPr marL="594360" lvl="1" indent="-274320"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Antidépresseurs </a:t>
            </a:r>
          </a:p>
          <a:p>
            <a:pPr marL="594360" lvl="1" indent="-274320">
              <a:defRPr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94360" lvl="1" indent="-274320"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Médicament à base de THC</a:t>
            </a:r>
          </a:p>
          <a:p>
            <a:pPr marL="594360" lvl="1" indent="-274320"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Traitement substitutif</a:t>
            </a:r>
            <a:endParaRPr lang="fr-FR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0040" lvl="1" indent="0">
              <a:buFont typeface="Arial" pitchFamily="34" charset="0"/>
              <a:buNone/>
              <a:defRPr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20040" lvl="1" indent="0" algn="ctr">
              <a:buFont typeface="Arial" pitchFamily="34" charset="0"/>
              <a:buNone/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de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des médicaments prescrits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sont accompagnés d’une notice qui attire l’attention sur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fr-FR" sz="20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 </a:t>
            </a:r>
            <a:r>
              <a:rPr lang="fr-FR" sz="2000" u="sng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risque possible de somnolence chez les conducteurs ou utilisateurs de machines »</a:t>
            </a:r>
            <a:endParaRPr lang="fr-FR" sz="20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  <a:defRPr/>
            </a:pPr>
            <a:endParaRPr lang="fr-FR" dirty="0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63552" y="5313269"/>
            <a:ext cx="2735262" cy="1079500"/>
            <a:chOff x="1152" y="1248"/>
            <a:chExt cx="1728" cy="701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48"/>
              <a:ext cx="1728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48"/>
              <a:ext cx="1728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5" descr="C:\Documents and Settings\ch053\Mes documents\Mes images\auto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5313269"/>
            <a:ext cx="27352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Documents and Settings\ch053\Mes documents\Mes images\auto3.gif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13269"/>
            <a:ext cx="25923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DBDCDA5D-76DC-47C2-8437-36B0312348C3}"/>
              </a:ext>
            </a:extLst>
          </p:cNvPr>
          <p:cNvSpPr/>
          <p:nvPr/>
        </p:nvSpPr>
        <p:spPr>
          <a:xfrm>
            <a:off x="5548302" y="1304504"/>
            <a:ext cx="103818" cy="139265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077C4E-B3C9-4ACF-A3B2-57363EC6660F}"/>
              </a:ext>
            </a:extLst>
          </p:cNvPr>
          <p:cNvSpPr txBox="1"/>
          <p:nvPr/>
        </p:nvSpPr>
        <p:spPr>
          <a:xfrm>
            <a:off x="4094703" y="295923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9B10B2-9D5C-41F4-9002-BEA8CA072A55}"/>
              </a:ext>
            </a:extLst>
          </p:cNvPr>
          <p:cNvSpPr txBox="1"/>
          <p:nvPr/>
        </p:nvSpPr>
        <p:spPr>
          <a:xfrm>
            <a:off x="5724377" y="1489356"/>
            <a:ext cx="30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Attenu ou fait disparaître les</a:t>
            </a:r>
          </a:p>
          <a:p>
            <a:r>
              <a:rPr lang="fr-FR" dirty="0"/>
              <a:t>Troubles du</a:t>
            </a:r>
          </a:p>
          <a:p>
            <a:r>
              <a:rPr lang="fr-FR" dirty="0"/>
              <a:t>Sommeil, anxiété, dépression</a:t>
            </a:r>
          </a:p>
        </p:txBody>
      </p:sp>
    </p:spTree>
    <p:extLst>
      <p:ext uri="{BB962C8B-B14F-4D97-AF65-F5344CB8AC3E}">
        <p14:creationId xmlns:p14="http://schemas.microsoft.com/office/powerpoint/2010/main" val="2551816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008" y="116632"/>
            <a:ext cx="6500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MEDICAMENTS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525344"/>
            <a:ext cx="9144000" cy="33265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798" y="836712"/>
            <a:ext cx="8207375" cy="360054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431798" y="868194"/>
            <a:ext cx="7740603" cy="5153094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  <a:defRPr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  <a:defRPr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médicaments prescrits ne sont pas des substances illégales, néanmoins on assiste à la hausse de leur consommation. </a:t>
            </a:r>
          </a:p>
          <a:p>
            <a:pPr marL="0" indent="0">
              <a:buFont typeface="+mj-lt"/>
              <a:buNone/>
              <a:defRPr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8,9 millions des 12-75 ans sont des consommateurs                    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occasionnels et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3,8 millions sont des consommateurs réguliers</a:t>
            </a:r>
          </a:p>
          <a:p>
            <a:pPr marL="0" indent="0">
              <a:buFont typeface="+mj-lt"/>
              <a:buNone/>
              <a:defRPr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  <a:defRPr/>
            </a:pP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14 % des hommes et 24% des femmes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 fait usage de médicaments psychotropes au cours des douze derniers mois.</a:t>
            </a:r>
          </a:p>
          <a:p>
            <a:pPr>
              <a:buFontTx/>
              <a:buChar char="-"/>
              <a:defRPr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-"/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Chez les 55-75 ans, environ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femme sur trois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consommé des médicaments au cours des douze derniers mois, contre un homme sur cinq.</a:t>
            </a:r>
          </a:p>
          <a:p>
            <a:pPr marL="0" indent="0">
              <a:buFont typeface="+mj-lt"/>
              <a:buNone/>
              <a:defRPr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  <a:defRPr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  <a:defRPr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+mj-lt"/>
              <a:buNone/>
              <a:defRPr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croit à tort que les médicaments sur ordonnance sont sans danger, mais leur abus peut entraîner des </a:t>
            </a:r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effets aussi néfastes que les drogues illicites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entraîner la dépendance.</a:t>
            </a:r>
          </a:p>
          <a:p>
            <a:pPr marL="0" indent="0">
              <a:buFont typeface="+mj-lt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5647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/>
          <p:cNvSpPr/>
          <p:nvPr/>
        </p:nvSpPr>
        <p:spPr>
          <a:xfrm>
            <a:off x="1825" y="4509119"/>
            <a:ext cx="4680265" cy="2376265"/>
          </a:xfrm>
          <a:prstGeom prst="triangle">
            <a:avLst/>
          </a:prstGeom>
          <a:solidFill>
            <a:srgbClr val="CD7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4" name="Triangle isocèle 3"/>
          <p:cNvSpPr/>
          <p:nvPr/>
        </p:nvSpPr>
        <p:spPr>
          <a:xfrm rot="10800000">
            <a:off x="0" y="0"/>
            <a:ext cx="4680265" cy="2376265"/>
          </a:xfrm>
          <a:prstGeom prst="triangle">
            <a:avLst/>
          </a:prstGeom>
          <a:solidFill>
            <a:srgbClr val="CD7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5" name="Triangle isocèle 4"/>
          <p:cNvSpPr/>
          <p:nvPr/>
        </p:nvSpPr>
        <p:spPr>
          <a:xfrm rot="5400000">
            <a:off x="-1001839" y="2450112"/>
            <a:ext cx="3960442" cy="2029787"/>
          </a:xfrm>
          <a:prstGeom prst="triangle">
            <a:avLst/>
          </a:prstGeom>
          <a:solidFill>
            <a:srgbClr val="F08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15816" y="2474893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CONSEILS POUR GERER</a:t>
            </a:r>
          </a:p>
          <a:p>
            <a:r>
              <a:rPr lang="fr-FR" sz="28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 CONSOMMATION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86E786-206B-4E4F-A93F-373DBB093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49080"/>
            <a:ext cx="3384376" cy="21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90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48465" y="6512827"/>
            <a:ext cx="395536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84" y="1196752"/>
            <a:ext cx="71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conseils pour gérer sa consommation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6444" y="2426922"/>
            <a:ext cx="4156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travail peut créer des </a:t>
            </a:r>
            <a:r>
              <a:rPr lang="fr-FR" u="sng" dirty="0">
                <a:solidFill>
                  <a:srgbClr val="41423F"/>
                </a:solidFill>
                <a:uFill>
                  <a:solidFill>
                    <a:srgbClr val="F0844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situations de stress 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tout au long de la journée et conduire à une accumulation d’émotions qu’il faut savoir réguler. 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74230" y="1628800"/>
            <a:ext cx="5365922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97" y="1916207"/>
            <a:ext cx="4140000" cy="27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4484" y="490084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C’est particulièrement vrai lorsque l’on travaille dans des conditions qui ne sont </a:t>
            </a:r>
            <a:r>
              <a:rPr lang="fr-FR" i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optimales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ou </a:t>
            </a:r>
            <a:r>
              <a:rPr lang="fr-FR" i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nouvelles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comme à domicile, et lorsque la </a:t>
            </a:r>
            <a:r>
              <a:rPr lang="fr-FR" i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frontière bureau/maison s’estompe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b="1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823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48465" y="6512827"/>
            <a:ext cx="395536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84" y="1196752"/>
            <a:ext cx="71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1 - Organiser sa journée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571999" y="2060848"/>
            <a:ext cx="4140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Organisez votre journée de manière </a:t>
            </a:r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NE PAS LAISSER DE TEMPS MORTS 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propices à une hausse de la consommation.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b="1" u="sng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Variez les activités 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autant que possible en dehors des heures de télétravail et alternez entre activités intellectuelles et physiques.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74230" y="1628800"/>
            <a:ext cx="3997770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4955"/>
            <a:ext cx="4140000" cy="277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764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48465" y="6512827"/>
            <a:ext cx="395536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84" y="1196752"/>
            <a:ext cx="7131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2 - Créer un environnement non propice à la consommation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2664238"/>
            <a:ext cx="414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laissez pas de bouteilles d’alcool </a:t>
            </a:r>
            <a:r>
              <a:rPr lang="fr-FR" u="sng" dirty="0">
                <a:solidFill>
                  <a:srgbClr val="41423F"/>
                </a:solidFill>
                <a:uFill>
                  <a:solidFill>
                    <a:srgbClr val="F0844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PORTÉE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Même contrainte pour les </a:t>
            </a:r>
            <a:r>
              <a:rPr lang="fr-FR" u="sng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cendriers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 ne devraient pas rester à proximité de votre poste de télétravail.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 flipV="1">
            <a:off x="574229" y="1912177"/>
            <a:ext cx="2186066" cy="1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140000" cy="2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90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48465" y="6512827"/>
            <a:ext cx="395536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84" y="1196752"/>
            <a:ext cx="71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3 - Garder une activité physique 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59255" y="2086419"/>
            <a:ext cx="4140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L’activité physique est un très bon allié dans le cadre de la lutte contre les addictions.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u="sng" dirty="0">
                <a:solidFill>
                  <a:srgbClr val="41423F"/>
                </a:solidFill>
                <a:uFill>
                  <a:solidFill>
                    <a:srgbClr val="F0844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Limitez le temps passé en position assise ou allongée, en bougeant toutes les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2H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Pratiquez une activité physique d’au moins </a:t>
            </a:r>
            <a:r>
              <a:rPr lang="fr-FR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MIN PAR JOUR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74229" y="1596862"/>
            <a:ext cx="5005883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8" y="2625123"/>
            <a:ext cx="4140000" cy="23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3804" y="5980735"/>
            <a:ext cx="4552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 action="ppaction://hlinksldjump"/>
              </a:rPr>
              <a:t>→ Fiche activité physique/sédentarité</a:t>
            </a:r>
            <a:endParaRPr lang="fr-FR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5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62743" y="6512827"/>
            <a:ext cx="281257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84" y="1196752"/>
            <a:ext cx="71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COVID – 19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74230" y="1628800"/>
            <a:ext cx="1836000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8" name="Picture 2" descr="https://www.drogues.gouv.fr/sites/drogues.gouv.fr/files/thumbnails/image/vignette_tabac_80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7606" r="2816" b="18426"/>
          <a:stretch/>
        </p:blipFill>
        <p:spPr bwMode="auto">
          <a:xfrm>
            <a:off x="790037" y="2132855"/>
            <a:ext cx="7563925" cy="333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12775" y="5805264"/>
            <a:ext cx="8077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Source : MILDECA / Santé Publique France </a:t>
            </a:r>
            <a:endParaRPr lang="fr-FR" sz="1600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10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48465" y="6512827"/>
            <a:ext cx="395536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8346" y="980728"/>
            <a:ext cx="7131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4 - Réduire les risques liés au tabac ou aux produits inhalés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2277" y="2119232"/>
            <a:ext cx="414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consommation régulière de produits inhalés (tabac, cannabis, cocaïne, crack, etc.) </a:t>
            </a:r>
            <a:r>
              <a:rPr lang="fr-FR" u="sng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augmente le risque d’infection et de forme sévère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Chez certains, de telles consommations sont responsables d’une </a:t>
            </a:r>
            <a:r>
              <a:rPr lang="fr-FR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TOUX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 par elle-même </a:t>
            </a:r>
            <a:r>
              <a:rPr lang="fr-FR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favorise la transmission du virus 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son entourage.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74229" y="1690710"/>
            <a:ext cx="2341587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3872" y="551723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télétravail pourrait également augmenter </a:t>
            </a:r>
            <a:r>
              <a:rPr lang="fr-FR" u="sng" dirty="0">
                <a:solidFill>
                  <a:srgbClr val="41423F"/>
                </a:solidFill>
                <a:uFill>
                  <a:solidFill>
                    <a:srgbClr val="F0844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l’exposition passive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l’entourage au tabac ou à la fumée d’autres produits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18" y="2299440"/>
            <a:ext cx="4140000" cy="277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366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5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8346" y="980728"/>
            <a:ext cx="7131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4 - Réduire les risques liés au tabac ou aux produits inhalés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1003" y="2132856"/>
            <a:ext cx="77361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cette période d’épidémie, il est important de :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Veiller à </a:t>
            </a:r>
            <a:r>
              <a:rPr lang="fr-FR" i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protéger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vos poumons et ceux des personnes qui vivent avec vous.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</a:t>
            </a:r>
            <a:r>
              <a:rPr lang="fr-FR" u="sng" dirty="0">
                <a:solidFill>
                  <a:srgbClr val="41423F"/>
                </a:solidFill>
                <a:uFill>
                  <a:solidFill>
                    <a:srgbClr val="F0844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partager 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cigarettes, joints ou tout autre produit/matériel.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Vous laver les mains </a:t>
            </a:r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AVANT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APRÈS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toute consommation.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ailleurs, si vous êtes en cours de traitement de substitution nicotinique, contactez votre médecin traitant ou votre pharmacie afin d’organiser la continuité de votre suivi et de votre traitement.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74229" y="1690710"/>
            <a:ext cx="2341587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</p:spTree>
    <p:extLst>
      <p:ext uri="{BB962C8B-B14F-4D97-AF65-F5344CB8AC3E}">
        <p14:creationId xmlns:p14="http://schemas.microsoft.com/office/powerpoint/2010/main" val="884280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79516" y="6512827"/>
            <a:ext cx="464485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84" y="996697"/>
            <a:ext cx="71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5 - Réduire les risques liés à l’alcool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4484" y="1593666"/>
            <a:ext cx="816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hausse de la consommation d’alcool au domicile peut avoir des conséquences de nature diverse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74229" y="1396807"/>
            <a:ext cx="5581947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8" y="2556592"/>
            <a:ext cx="3600000" cy="243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4484" y="5445224"/>
            <a:ext cx="8139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vous êtes consommateur chronique d’alcool et que vous ne bénéficiez pas d’un traitement, veillez à ne pas interrompre brutalement votre consommation afin d’éviter un syndrome de sevrage aigu.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433837" y="2480482"/>
            <a:ext cx="45965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Augmentation des </a:t>
            </a:r>
            <a:r>
              <a:rPr lang="fr-FR" i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accidents domestiques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(chutes, blessures).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u="sng" dirty="0">
                <a:solidFill>
                  <a:srgbClr val="41423F"/>
                </a:solidFill>
                <a:uFill>
                  <a:solidFill>
                    <a:srgbClr val="F0844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Violences intrafamiliales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Baisse de vigilance ou désinhibition 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pouvant conduire à un moindre respect des gestes barrières et des mesures de distanciation sociale.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70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5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5864" y="996697"/>
            <a:ext cx="71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5 - Réduire les risques liés à l’alcool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7244" y="1716777"/>
            <a:ext cx="8168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Pendant l’épidémie, il est rappelé de respecter les repères de consommation à moindre risques :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pas consommer plus de </a:t>
            </a:r>
            <a:r>
              <a:rPr lang="fr-FR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VERRES PAR JOUR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Avoir des jours </a:t>
            </a:r>
            <a:r>
              <a:rPr lang="fr-FR" i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sans consommation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pas consommer plus de </a:t>
            </a:r>
            <a:r>
              <a:rPr lang="fr-FR" u="sng" dirty="0">
                <a:solidFill>
                  <a:srgbClr val="41423F"/>
                </a:solidFill>
                <a:uFill>
                  <a:solidFill>
                    <a:srgbClr val="F0844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verres standards par semaine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femmes enceintes, les jeunes et les adolescents, l’option la plus sûre est de ne </a:t>
            </a:r>
            <a:r>
              <a:rPr lang="fr-FR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consommer d’alcool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ailleurs, afin de réduire les risques de transmission du virus : </a:t>
            </a:r>
            <a:r>
              <a:rPr lang="fr-FR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PARTAGEZ PAS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vos verres, bouteilles ou cannettes avec d’autres personnes.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45609" y="1396807"/>
            <a:ext cx="5581947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3804" y="6277182"/>
            <a:ext cx="398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sldjump"/>
              </a:rPr>
              <a:t>→ Plaquette « Alcool au travail »</a:t>
            </a:r>
            <a:endParaRPr lang="fr-FR" u="sng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2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07254" y="6512827"/>
            <a:ext cx="536747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84" y="1196752"/>
            <a:ext cx="755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6 – Réduire les risques liés aux médicaments 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4484" y="2034361"/>
            <a:ext cx="414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 contexte particulier peut inciter les personnes fragiles et sensibles au stress à </a:t>
            </a:r>
            <a:r>
              <a:rPr lang="fr-FR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consommer davantage de médicaments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notamment des </a:t>
            </a:r>
            <a:r>
              <a:rPr lang="fr-FR" u="sng" dirty="0">
                <a:solidFill>
                  <a:srgbClr val="41423F"/>
                </a:solidFill>
                <a:uFill>
                  <a:solidFill>
                    <a:srgbClr val="F0844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anxiolytiques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des </a:t>
            </a:r>
            <a:r>
              <a:rPr lang="fr-FR" u="sng" dirty="0">
                <a:solidFill>
                  <a:srgbClr val="41423F"/>
                </a:solidFill>
                <a:uFill>
                  <a:solidFill>
                    <a:srgbClr val="F0844A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antidépresseurs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prise de ces traitements ne doit pas dépasser ce qui a été prescrit par le médecin.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74230" y="1628800"/>
            <a:ext cx="6878090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02" y="2034361"/>
            <a:ext cx="4140000" cy="282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64484" y="5237471"/>
            <a:ext cx="814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besoin, réévaluez avec votre médecin traitant la posologie si elle n’est plus efficace pour traiter vos symptômes.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3804" y="6277182"/>
            <a:ext cx="531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 action="ppaction://hlinksldjump"/>
              </a:rPr>
              <a:t>→ Plaquette « Les médicaments au travail »</a:t>
            </a:r>
            <a:endParaRPr lang="fr-FR" u="sng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7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76456" y="6512827"/>
            <a:ext cx="467545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84" y="1196752"/>
            <a:ext cx="755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Besoin d’un soutien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7564" y="2056922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restez pas seul(e) face à vos consommations. 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N’hésitez pas à en parler avec des </a:t>
            </a:r>
            <a:r>
              <a:rPr lang="fr-FR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professionnels de santé </a:t>
            </a:r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(psychologues, infirmier(e)s, médecins)</a:t>
            </a: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TABAC INFO SERVICE</a:t>
            </a: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ALCOOL INFO SERVICE</a:t>
            </a: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DROGUES INFO SERVICE</a:t>
            </a: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Annuaires TABAC</a:t>
            </a:r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74230" y="1628800"/>
            <a:ext cx="2773634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pic>
        <p:nvPicPr>
          <p:cNvPr id="12290" name="Picture 2" descr="Alcool Info Servi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27" y="32912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tabac-info-service.fr/var/tis/storage/images/design/tabac-info-service.fr/172-101-fre-FR/tabac-info-service.f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02" y="5145576"/>
            <a:ext cx="3739502" cy="10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9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4"/>
          <p:cNvSpPr/>
          <p:nvPr/>
        </p:nvSpPr>
        <p:spPr>
          <a:xfrm>
            <a:off x="4463735" y="4509119"/>
            <a:ext cx="4680265" cy="2376265"/>
          </a:xfrm>
          <a:prstGeom prst="triangle">
            <a:avLst/>
          </a:prstGeom>
          <a:solidFill>
            <a:srgbClr val="414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6" name="Triangle isocèle 5"/>
          <p:cNvSpPr/>
          <p:nvPr/>
        </p:nvSpPr>
        <p:spPr>
          <a:xfrm rot="10800000">
            <a:off x="4463735" y="0"/>
            <a:ext cx="4680265" cy="2376265"/>
          </a:xfrm>
          <a:prstGeom prst="triangle">
            <a:avLst/>
          </a:prstGeom>
          <a:solidFill>
            <a:srgbClr val="414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sp>
        <p:nvSpPr>
          <p:cNvPr id="7" name="Triangle isocèle 6"/>
          <p:cNvSpPr/>
          <p:nvPr/>
        </p:nvSpPr>
        <p:spPr>
          <a:xfrm rot="16200000">
            <a:off x="6148886" y="2450113"/>
            <a:ext cx="3960442" cy="2029787"/>
          </a:xfrm>
          <a:prstGeom prst="triangle">
            <a:avLst/>
          </a:prstGeom>
          <a:solidFill>
            <a:srgbClr val="F08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    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91" y="5749459"/>
            <a:ext cx="996826" cy="92063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5226" y="292494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871594" y="3501008"/>
            <a:ext cx="1836000" cy="0"/>
          </a:xfrm>
          <a:prstGeom prst="line">
            <a:avLst/>
          </a:prstGeom>
          <a:ln w="25400">
            <a:solidFill>
              <a:srgbClr val="4142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948385" y="3766712"/>
            <a:ext cx="2143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174 route de Béthune</a:t>
            </a:r>
          </a:p>
          <a:p>
            <a:r>
              <a:rPr lang="fr-FR" sz="1400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62160 AIX-NOULETTE</a:t>
            </a:r>
            <a:endParaRPr lang="fr-FR" dirty="0">
              <a:solidFill>
                <a:srgbClr val="41423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48385" y="4403750"/>
            <a:ext cx="2143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03.21.18.42.00</a:t>
            </a:r>
            <a:endParaRPr lang="fr-FR" dirty="0">
              <a:solidFill>
                <a:srgbClr val="41423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948385" y="4835798"/>
            <a:ext cx="2143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03.21.18.42.12</a:t>
            </a:r>
            <a:endParaRPr lang="fr-FR" dirty="0">
              <a:solidFill>
                <a:srgbClr val="41423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48385" y="5267846"/>
            <a:ext cx="250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www.actionsantetravail.fr</a:t>
            </a:r>
            <a:endParaRPr lang="fr-FR" dirty="0">
              <a:solidFill>
                <a:srgbClr val="41423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35" y="-24626"/>
            <a:ext cx="2677738" cy="279195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17" y="3804570"/>
            <a:ext cx="409287" cy="4197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18" y="4333885"/>
            <a:ext cx="409287" cy="4197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15" y="4765933"/>
            <a:ext cx="409287" cy="41978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15" y="5215773"/>
            <a:ext cx="409287" cy="409287"/>
          </a:xfrm>
          <a:prstGeom prst="rect">
            <a:avLst/>
          </a:prstGeom>
        </p:spPr>
      </p:pic>
      <p:pic>
        <p:nvPicPr>
          <p:cNvPr id="2" name="Picture 2" descr="Accueil ANPA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53" y="2243643"/>
            <a:ext cx="17526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ldec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13" y="3390909"/>
            <a:ext cx="25812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9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4484" y="1916832"/>
            <a:ext cx="821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LA SÉDENTARITÉ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01" y="6525344"/>
            <a:ext cx="1767105" cy="315554"/>
          </a:xfrm>
          <a:prstGeom prst="rect">
            <a:avLst/>
          </a:prstGeom>
        </p:spPr>
      </p:pic>
      <p:pic>
        <p:nvPicPr>
          <p:cNvPr id="9" name="Picture 4" descr="Fleche | Vecteurs, Photos et PSD Gratuits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5736" r="42989" b="78455"/>
          <a:stretch/>
        </p:blipFill>
        <p:spPr bwMode="auto">
          <a:xfrm flipH="1">
            <a:off x="19053" y="6270860"/>
            <a:ext cx="501445" cy="5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"/>
          <a:stretch/>
        </p:blipFill>
        <p:spPr bwMode="auto">
          <a:xfrm rot="16200000">
            <a:off x="-180909" y="2459270"/>
            <a:ext cx="5905114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0646" y="2420952"/>
            <a:ext cx="5905572" cy="281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30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4484" y="1916832"/>
            <a:ext cx="821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01" y="6525344"/>
            <a:ext cx="1767105" cy="315554"/>
          </a:xfrm>
          <a:prstGeom prst="rect">
            <a:avLst/>
          </a:prstGeom>
        </p:spPr>
      </p:pic>
      <p:pic>
        <p:nvPicPr>
          <p:cNvPr id="9" name="Picture 4" descr="Fleche | Vecteurs, Photos et PSD Gratuits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5736" r="42989" b="78455"/>
          <a:stretch/>
        </p:blipFill>
        <p:spPr bwMode="auto">
          <a:xfrm flipH="1">
            <a:off x="19053" y="6270860"/>
            <a:ext cx="501445" cy="5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" r="1405" b="2717"/>
          <a:stretch/>
        </p:blipFill>
        <p:spPr bwMode="auto">
          <a:xfrm>
            <a:off x="455125" y="898900"/>
            <a:ext cx="4111856" cy="557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04" y="881680"/>
            <a:ext cx="3960000" cy="55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6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4484" y="1916832"/>
            <a:ext cx="821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01" y="6525344"/>
            <a:ext cx="1767105" cy="315554"/>
          </a:xfrm>
          <a:prstGeom prst="rect">
            <a:avLst/>
          </a:prstGeom>
        </p:spPr>
      </p:pic>
      <p:pic>
        <p:nvPicPr>
          <p:cNvPr id="9" name="Picture 4" descr="Fleche | Vecteurs, Photos et PSD Gratuits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6" t="5736" r="42989" b="78455"/>
          <a:stretch/>
        </p:blipFill>
        <p:spPr bwMode="auto">
          <a:xfrm flipH="1">
            <a:off x="19053" y="6270860"/>
            <a:ext cx="501445" cy="5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2" y="934220"/>
            <a:ext cx="3960000" cy="559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34220"/>
            <a:ext cx="3960000" cy="567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34220"/>
            <a:ext cx="1276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5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62743" y="6512827"/>
            <a:ext cx="281257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84" y="1196752"/>
            <a:ext cx="7131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COVID – 19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574230" y="1628800"/>
            <a:ext cx="1836000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6" name="Picture 2" descr="https://www.drogues.gouv.fr/sites/drogues.gouv.fr/files/thumbnails/image/vignette_alcool_80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t="5901" r="2343" b="21012"/>
          <a:stretch/>
        </p:blipFill>
        <p:spPr bwMode="auto">
          <a:xfrm>
            <a:off x="678224" y="1988982"/>
            <a:ext cx="7787552" cy="33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12775" y="5805264"/>
            <a:ext cx="8077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Source : MILDECA / Santé Publique France </a:t>
            </a:r>
            <a:endParaRPr lang="fr-FR" sz="1600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94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0374" y="946537"/>
            <a:ext cx="807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COVID – 19 : CONSTAT DU PREMIER CONFINEMENT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56313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612775" y="1484784"/>
            <a:ext cx="1836000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067944" y="6242451"/>
            <a:ext cx="807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OFDT bulletin </a:t>
            </a:r>
            <a:r>
              <a:rPr lang="fr-FR" sz="1400" i="1" dirty="0" err="1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tred</a:t>
            </a:r>
            <a:r>
              <a:rPr lang="fr-FR" sz="1400" i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covid-19, avril-mai 2020 </a:t>
            </a:r>
            <a:endParaRPr lang="fr-FR" sz="1400" i="1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36EE73-99CF-4C7D-919D-F838008D3656}"/>
              </a:ext>
            </a:extLst>
          </p:cNvPr>
          <p:cNvSpPr txBox="1"/>
          <p:nvPr/>
        </p:nvSpPr>
        <p:spPr>
          <a:xfrm>
            <a:off x="36511" y="1726288"/>
            <a:ext cx="886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7DDDEA-B822-455A-848C-90B3E4328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308" y="1593513"/>
            <a:ext cx="6945384" cy="46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2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0374" y="946537"/>
            <a:ext cx="807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COVID – 19 : CONSTAT DU PREMIER CONFINEMENT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56313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612775" y="1484784"/>
            <a:ext cx="1836000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067944" y="6242451"/>
            <a:ext cx="807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OFDT bulletin </a:t>
            </a:r>
            <a:r>
              <a:rPr lang="fr-FR" sz="1400" i="1" dirty="0" err="1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tred</a:t>
            </a:r>
            <a:r>
              <a:rPr lang="fr-FR" sz="1400" i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covid-19, avril-mai 2020 </a:t>
            </a:r>
            <a:endParaRPr lang="fr-FR" sz="1400" i="1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36EE73-99CF-4C7D-919D-F838008D3656}"/>
              </a:ext>
            </a:extLst>
          </p:cNvPr>
          <p:cNvSpPr txBox="1"/>
          <p:nvPr/>
        </p:nvSpPr>
        <p:spPr>
          <a:xfrm>
            <a:off x="36511" y="1726288"/>
            <a:ext cx="886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62E584E-F0F9-44E8-A5C5-020A0194D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105" y="2048744"/>
            <a:ext cx="2835978" cy="407620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682898A-E1D9-482B-9C9E-6435B3743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677" y="2095619"/>
            <a:ext cx="5030273" cy="34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60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0374" y="946537"/>
            <a:ext cx="807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COVID – 19 : CONSTAT DU PREMIER CONFINEMENT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56313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612775" y="1484784"/>
            <a:ext cx="1836000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156176" y="6188037"/>
            <a:ext cx="807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Rapport EPI-PHARE  </a:t>
            </a:r>
            <a:endParaRPr lang="fr-FR" sz="1400" i="1" dirty="0">
              <a:solidFill>
                <a:srgbClr val="41423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36EE73-99CF-4C7D-919D-F838008D3656}"/>
              </a:ext>
            </a:extLst>
          </p:cNvPr>
          <p:cNvSpPr txBox="1"/>
          <p:nvPr/>
        </p:nvSpPr>
        <p:spPr>
          <a:xfrm>
            <a:off x="36511" y="1726288"/>
            <a:ext cx="886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       </a:t>
            </a:r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F2FFEE-4F91-4757-BBE9-66C70D80E3D9}"/>
              </a:ext>
            </a:extLst>
          </p:cNvPr>
          <p:cNvSpPr txBox="1"/>
          <p:nvPr/>
        </p:nvSpPr>
        <p:spPr>
          <a:xfrm>
            <a:off x="596109" y="1890629"/>
            <a:ext cx="8438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</a:t>
            </a:r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1,1 M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Les anxiolytiques 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+480 000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Les hypnotiques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+ 17 000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Traitements dépendance aux opiacés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275 000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Traitements</a:t>
            </a:r>
            <a:r>
              <a:rPr lang="fr-FR" sz="2000" dirty="0"/>
              <a:t>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pour les substituts nicotiniques</a:t>
            </a:r>
          </a:p>
          <a:p>
            <a:endParaRPr lang="fr-F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Les antidépresseurs et dépendance à l’alcool sont restés à un niveau stable</a:t>
            </a:r>
          </a:p>
          <a:p>
            <a:endParaRPr lang="fr-FR" sz="2000" dirty="0"/>
          </a:p>
          <a:p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15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305" y="160336"/>
            <a:ext cx="7673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rgbClr val="41423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TÉLÉTRAVAIL : PRÉVENIR LES ADDICTIONS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862743" y="6512827"/>
            <a:ext cx="281257" cy="365125"/>
          </a:xfrm>
        </p:spPr>
        <p:txBody>
          <a:bodyPr/>
          <a:lstStyle/>
          <a:p>
            <a:r>
              <a:rPr lang="fr-FR" sz="1600" b="1" dirty="0">
                <a:solidFill>
                  <a:srgbClr val="4142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5258" y="946804"/>
            <a:ext cx="807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084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COVID – 19 : CONSTAT DU PREMIER CONFINEMENT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50" y="6525344"/>
            <a:ext cx="1767105" cy="315554"/>
          </a:xfrm>
          <a:prstGeom prst="rect">
            <a:avLst/>
          </a:prstGeom>
        </p:spPr>
      </p:pic>
      <p:cxnSp>
        <p:nvCxnSpPr>
          <p:cNvPr id="18" name="Connecteur droit 17"/>
          <p:cNvCxnSpPr/>
          <p:nvPr/>
        </p:nvCxnSpPr>
        <p:spPr>
          <a:xfrm>
            <a:off x="307975" y="1484784"/>
            <a:ext cx="1836000" cy="0"/>
          </a:xfrm>
          <a:prstGeom prst="line">
            <a:avLst/>
          </a:prstGeom>
          <a:ln>
            <a:solidFill>
              <a:srgbClr val="F08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4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6" descr="data:image/png;base64,iVBORw0KGgoAAAANSUhEUgAAAQoAAAC+CAMAAAD6ObEsAAAA81BMVEX///9rjyVIZgxfhwBdhgBhiABpjiFahABnjBtqjiJskSZlixVjig9ojR38/fpiiQn2+PLu8ufo7d++zKbJ0b309u/T3cQ5WwDk6tnG0rGtv457mkGjuIDt8eXd5NBEYwCHo1V2lzhggh60xJhUcxWSq2ZylDDY4Mmds3eCn0zBzqrO2bxkhiCVrWtNaxBWdheLpl0xVQBhejWHn1xrgkWGmGlTdQCuv5FQfgC3xKJ7jlyns5SXpn6/x7Fgei2zvaRrii9SbhyElGzY3dAlTwBxhVCir42Eok1jgCmarHlXewCltYl0jUlpfxDN0Ldxeh17gjXB+sfSAAAgAElEQVR4nO19C3ejOLYuBAkEEg9D45iHMYQYg4kT96tcPa+aPn26a07NuffM//81d28JO0517MROZs2ae7zXqqTixLLY2m9tfdK0C13oQhe60IUudKELXehCF7rQhS50oQtd6EIX+teRF3j/6imcTZPJe46WNNTN33PAgzTebBbvOmDhUsrH7zbcwjJ129i823iHaUU4J+/JdE93dd0W7ybTS0PXdb56r+EOU0Hgg3Qavt+IATOBFTR+r/G8TOjMf1eVe56mxNZ1U7zbxIGW1NZp9MZBlFCNuwoENvXXOL/FP5sdS982ef/mYWIpV2FHnLE2YsYIflgsR+eOFqyoU6DIuqaRalOrhtfmlpW+eZqHCXkfE/PtA+WCzuGbzkDCPK3j8P/E8gctOd1srIXOS02LfLASuRajjHmNzSr83ajMlm+f8I7iTR4i7xu0ly5+QtS1b1CShNi2MdFiw9ZN7mkrB16rDd0q8Jcrd32qKbIkC7SREKY+0mIfpaLwK+npUt8kb1W/Rwp9wUmspYZpgf59zuAV4ooSfhOcN2AqdLuBxU8N2wRlW1F8cc7kjCfEZPzEcVMifGSfV1vw+CPl4Vylxgl8lnPeNJ+hlus6KUCEWQbz/9yg+Jl+qQVlMz9LNkamIaQij9wSvn628P9RKX8HQ+vk1MhllEj7oHkc2Dkma/w/lTIGMkKt9pxJPkutb9ogClooR3eYhoFM7YELN3lzXkAQZyqS2NjwhRto7DdDLFBymp0ubbkh37NqR8WauclkFHxUHiR1plP1J+EmOkOK+7bee1e8aoScZ56AThABQ/co0xMwU48LOBqfIiEhkcs4IYs+52yVjIOVWruJNR64G+SrI67K2zrLSS+tuQFvD5ad6xvcdanBKyH1LfxYeGP5LCNf+OxkB9sS7mfqv8lcxrArC1nbt1rQMvyMXM67oobYesCeGMZR79VH6k+n6Vh9RqjFy7Xr+6B+TFDCO5ynB5FBpDiQCUYORo2Fa1jSJCSW+t6SuqVUUKPp1mXmEsp8p/ZCc6VlhOEioX8x7RPlIsHYVQqttiTMQoMUcHR+od7rnDOxmnJc08XHfhFo41LOvIHY60joH2eGL4PUUPgC51OQLOe+qz+STbM+WBMvsqTEBBbO4oDxj12IUQ1cnsYUUr6WggtabRaDSE37OXC5ccHGlczCGSbACt0/0bGWOEEqWbHypakEX2eBcvTgSoxoDjIjpU/6Vq0UklncxjcdjJLWXDk8bUOZFDgPPIWtPyXT534OygcmGYjiK9Xzw+ESq9WaWxRFZwxPXT61tnHNhQ0mpMtWyPte6MMUTqDMxDcl+N9wlSlNCX3al75J5/CwfSNsVsdzLpmUEh9XZ43885MDQ47wuRjOo6g65HJYST44XzFD56lWNy0+Y8xRUsznDdAGfylUPjtqNhCViEr+FHzzU9rmdRLi3Lycmk3ayb+aUO6bB6XsEEEA4fpi0HxveDzXBonAqCWagP+mXAhf/kFACynvwjSPyF+IrHDnckAtovFCqYbzcHV1+5Qd/kpIix9knHKXZ8+PN7ZsUwiqphbT0qdzfPZv/jC7nnEgH3QFmTjmjEj9HXPS9pW1OtXh5VXZLxurmqhPjbVp7ZqukcGgi4qSPNCCVAhbzMee10k+L4SoXCHYQSdScVNQWim/llJubzlxdXX3lBfq6cOGrCebbn1I4+qqSyLdUnFNyylaqSL7dnZ19TAoGycpPHfcYJo6ai1xZklESldq0BwXvMrWQnDawVjhnMLacxeCirh2fU6rDPMHWGcj9UZRfTihGq0+R2FLlIcbCzVd5xY4cf+1kvAVcpq8UH1RCkB45Gm9IQU0NdyH+/ub3TiOwLUEXjQrMBpvy1MnDXxGVNoupyyHoSYrgylbLz78EZjUl0Qw28mXnSFel6xOMitbaCO+s5e3tw+PU9cdxRXeUU4OWZ2nVNjEqR0Z9awpvBtHsE01/MODTWFaU992zTdXWIIS1E5Qc45RzLj0mX53h5bOuQOV/BMI+7TOfF8IdwhyX0EpoWX36EKdPZF4uLof+GLr9LVOL84Yd9HJrb883DjSCzVZBZbIuQeJu6FjDAf1dygYep3LcgzWpnVjuDc4Ouiio9/A9xldI4emUemeoocRde2BCQMfhm/SbgyG4wSfF2QmxA5aPpNT010d5XOyFo4czqawYPNz04MnFPqQ1Y0+fTcDmb65UnQPvMDPdcBYtBAljw/HhM9RxOWT390PFs65Qw4ou4GDI4nXqEesnm8twDGNZ/LNjtkE2p//9CkGSypZe+OCK53SUyOr5yiklfbNt9czePBhrlfS/d2pOdvMYNpix4rjUe1IWa6lsplypH3bqaTiSpq9Q5HVPkWWDP4mBMOUSrLiwfELrbv5y9/4RKvMB/kBqGotb9R7Jq9W5Efq1edoE+Oz9ulaPv4jK+5Rth1dSBvKvQmR8YIWOx+PyXVBLLnWlblzo4oVKB/IAKl+8Dj4IlUqF9YHzV0sbGlQciycJBTffKtDzp/7MDe30SIBegzya7vw0ZTIZYB85eR8PQCbK2UqJJ3200wt1lZBVFBk03ErQ9lgYilW5EInR4zGnNnZCKO+nSgMjz1YTsmSQSp0JqccQ4Q/PTAcjGMTvcwbFH4wxA8P8E5IjZQlIkVoDNbYB+OhC3TNMawCPTTeISpgHD5Pk0Xid8Dfm5s76fmuHmXY9sdYWpCsIFnUJ/UuyzhAjan7H42sM3fP/ehHB2d6c3+7DQsE2OxpyzEQf55in7tJX68YmYK/HIyvSAI+PH9MhpEYqG/Om/XasUCMX+/rBgKW8vW80y3L/CyVW63cwAspE5j6BJWLCmKYxDJcTE0PTlzD4gqJJuPE1ZkvwNeZsOIQPGPExoUJcbwKNlzBdZv73GwaZsGCsPmh8foSn2pM+ZB0IhnLwDIokNXH1vAalvMSYVdtvQThMU4OMFYfpYSOal5BPrpbN3Sn9+DvTKGYO2psMJtGkxYjCPos1zpSiQtSaSoIXfXJWkBqPY70bFmaLK2jahNFKebd7nxZCzsa5zRLo76mtv9CBb/GLDblyie780CbKAq0mg+zJiOQcgMj9NC3ztg2G5xBYLrA+D0pljGWyYcw1vuBmcCCWv20LF/2WdOPkRZ4Ws6m8BEe8NmAf1oZe6FUZXcVBx8nQa9tJAvyF2t7KW1lVuzgzNi+UdytIAhwbBhy7YK3hN8NAfs7GDfGlUqa23244LvZbQV2+XVBsqSi0RLiL/pI+/7DX71F4lm5tta60fgj/kIwI4kJyOQ4VIoxOhAbeelKzSGnYJ4+m8oVz/4LX4pTKZs7VoDdjH16Zrw5qrdvDCoSj4iSBtGmkim2O+hb/PPsava9Vh9Tiy3VTi6farECb2obH8Nfvr26/qR12rooOmQFNRaTNMlJEn/UJq23KI8Ot6ZMlYkGVihHPPsPfKkzLBQlZUBg6cDAn82KEfdlSc0bt64NJpdIR3r9PSZ/mP0OnBgBJ65mv2kr8rJVToip6h/FXCsFb25+Cf9z9u2fvf+Mx1ouWUGsSTGOl1YSW3PQ9HJ9bDi0iayMkmWdcVSQD1d7rJhz5g2skGoDTxAbJ3sORSm4DN6uG4v4zPQTDIrgY77DX0WG6wyeeTrDeANWNnNFqrLzRX9Is9cMY4U0zUs3mM5b7ZcftT//+pv26ds/ah4vgRVFlmqpZYgvSWxwR1sej4UK2TlALMviJkTWm9k+K2Iq02RkhYzewGIWlJ5nJeZMfpDbtfkqEzl45Zur2Q9KayM+1CTCK/n517944AAtWkaLaWcYzoHaDUYTtgGOzmBrzO7+cv1HePWb2ewvkMIAK5C96LTvr/8cW3wSM3aUFSgVbheNi0XKIQJJrp+yQipsIlR0f99IZ2pv5MT7zUnikYN5dEu1exBbJczx4Wr24/DLYd0nQq3EzAtJPlqknQWhBcQ4B2KsFdNtezkJw5AyPl+DQF3//IfvrlHY/mo2pZ51neNjDDr7y3d3TQkxisgSZGvfps9xd+0zWe+GJAli6tGWFT/IKauYF5yptKUfWkxCHG5ZXZqsCD/FyMt+kp3+V24QUhjz+od9Y15wU8bhs19BluXYoxpDJPeAiheED5u4nWm7Llq5mVSwqxnEnKZumlhvuZMvg/zYsOagn1meUy6eS828vFQT9Bofxv110JBrXHkvlcasMlWig5tWJoTB034lCHtdqvdIqfUYirRWoVU45j4vCt+EeAtf/KO22ob1aA8ORt6LfFgMjHweM7ur/fBbpusqCbG55oXL0sIwyTgq0q0AY/HNVix+3L3eUznevQ36sfANqTMByjvmZydQ+PjpCUm1XFro2Xdbozg2VMns5uZLqNFtUXpMGOcvtovg7qJ65r2MZksP9/eqdsMUS0NfhUhHqBfoHL7bisVvw8u/fLlT5SG0oXM29IRMrMM6/CKNG9PUCuWsZt8pte3ptjZpNhB2s22MOV7lL+d9MeYq+p5YPM3JhmzHH9aiY7rLj5WgItfG3fhfBrG4upahV/ybLLEgT9eYxLJuGCMnxhl703LerQHxUKH9dbCRP+OiJ2RXpRWRtjKikqa1n71u83jMVWZ6/5VQ3NzsS4cuBvaG1bAF8TwtMoMLG83kT2qG93eMOJ//9u31wGQTWzVK1rQ0L1I0L+GpTnUiDY+3YdTnKFHR1nHrU235mJLYLA44qOqk9G3/eLFercpkbQhfpUnbopWUAlWqeNwQEWmp13WDBuvZNZxkuBUxLi1a5X3GGvij9svD7YMqgZnDbIe0MfLBsgYbwnl1eokztcjcm+S+5bf9NKhE7H1Qo9+5zYY8rh0YyUj6D9BBWh8ZMChx92o8t6wqHauKnqPfPDxsJeErA8qQvWvfJAe2FLyMubQFF4NbEmB9WKlhCL4tn99t5Y0hJ4phk7bl7umsiGHdme2TZinfGoHhrNFa3N6had/bsKCxxlVXwZp2x1RwQ3VeNYTKzVCt+2rb2Nkva8pxQ8Ve64DviNGaMjq0g618JjAgW/psa31RVW4c2sHcQtNW8XHhntFZOMWFt2k98HDOROA59rZK79zc3z/c4Q9io0ViqNYc9xwYv5qiVMlLTX37OVbc79RD+d05OVSrCHA2+Feep406K10JH3kRzi1lifS7mzsX1QIYyk1zKP0HZ9jLAAtKW8MVlEQA08fbUuFWya8eIFaJXeEar8hLsbaC9ahgosUrK++HGe/ofl89bPHidjd2h4HoFKDBVgeyMRcCJUAL88rwBReC8lKKdEJtzsXBStjLJD+plw2xC8eP4gxiz1Y80WsgEN/WitaG+7JRnhBpWDyHdLaAP1/QJ7xwhl03ZYBc8WIaGXDBXQ8zhOExV4y5cu28sI/qermQujNaUZv2k+oNfWkQzXIRg0k0Kmvt4ZM0HpgqOetddHT9k9Zba9zuQq55xy1SDbH/AjniNlKVJs1XOrJzHpDL1y9XF4J0FcrW9kGZYp8zv0qeqECYG8xscJ1aKwtHyXkVC69G2ww51FBlTclKi5VU32w58aM24rpspvbpqtWb4zZpsRljL6Fq9QMqG/F1zw2SKTtcJsxIR1H6ckW2Myz1gGkddtz09TZRbwoWdSc440ztBQFTmH/Q9LyCIrotYc8bUmuh6z6aCuCEVw3bHgVnDHKsV3iqsTHI6iTTot/1H4FTyNSQU0cYoPAvR229NFThGJtUU25y7hvUqRqXUG4Kow0XllohtNs2P50FOwKmS/lbdEEFieWo4VsFmf2X5nV06HpRzUf8NZstsZz6KKkK6bP5PjuYPy+0tZIaWU99bRFuahkovDmv0sqnDHcSBNN5jZysWbCdoX1SSvo19TiZvuRjbeQAL4I15GF3ECN/WWpeaaWZanPyUHVO+aDOICGWokTUcuJDJCR8+LpCXgYqVMO6y9Ak+DJ5Bv8Y4KjA3+l4xfNNnbTcUVKqd3UiW4RP7sN6htYCU++IG/hVoHP5HGpT3aq1kSVH9yBOsA9Fhs9RbeF+QS0ba0Y9aaNk3Lv+0JNNVm2o1VhTLF873igH7xEOupfL9SmI2vTVcoHFmpa8y9mmQio4BFqkHIF/Ihi6JFyeZomsvoBPzK2drryO+sjDFlW1Q606kLMhPikEEw2EmuLUFDK1lBCVstQScMWKgOCeGfD9fU68BejmXVLAE8PzTyDCWxvqdJbn+ARzv8ni9ESnGI6uLD/K9+bDFgIYOPYZ1jg60fcFVJVkJlQJR6cUJLC40b1Do8keFQQ+oXdJ1mPPmDGUq/onXd6n0VrVDONO9v1ryWDrW0JfEbN9TeOy4pIFkW9WMnJZkaEKnybvfOx0JTsUvDUjGbeqRaKcdC5s5pzzSWHnMNlvPbFcLtP73hp0OUlOzxVCyzVNmXdCIKjKVKtXNradTFNDOblcrCGoQ+mWazBxeHdqw4KkDNIcPLsBVhJyDhmoke786Y0xgZRHTHphGFK81jz7Z5yjW+TdUBFsG5WDxqSUP3vnHX3zsK3ZxoMU3nrohIkEy8+X5AZYK1R7SiHXZs118xW7dqdSArkvUyXwbKiEQ8x/5mGp7ZC2YgUMJWPKCNbVP7o5eJSCFafV3rJMpJi8/xnkVpbgUfW8bY+tJ/y3BSx9Rdx9H5FBOGieZXYGip9sunscEhDy/hqSIIuly1iqmApCTaYb6/e0zBHh3Hq/k39anM9fUX4/nXIiOEaTpW+qul2KFbVT4suXaZyetpv5r6JJnWJ8/1Efqrk5xMX2ocrj/wpaGb5KouOMGuwdxfnfkIrltpwSTt7kQS50oQtd6EIXutCFLnShC13oQhe60P8SeqHz5X8RpVm1ek/Iw39fWvumyd9SPn8Vhf34nctXXtp16ftOW/agW/+MgvcepZZPj3fin0y4hLR81yFTYuv0/P2lVxEeItDdNzXyfE2ySdSm7yYWUdlOtd5h8hzg2QieL9PEgnmzA6hEZ1KLZ5LeDvhXrLNIjuZiR+ccLUXIrKPt1udTEHtazW23ebf9Nw+WcKQlTCLlBG8y+aHBTCvUPGyBNKZajs3MCOEpt636ef1OUlfIin8kCDBhYpQ4apS+SfbCeYYdALCEeDKswubKnr5JNH7ydXn0fk5sbAhKdZhl0AkpFYHF6Bs6FvambRq4mVmAbrBO8xzcS8+J8JXonbWUAeUm7q2hpTdAmlHjVlzHNjvNy+fnbEBODF/1RCVNiROUPRu9whz1TPt9djUzpiNgTI9t2uuhrSD3TUse3ivFOQ0d2DuPZ2BXxMb+kBVKRVgpNNKIMHLsaMkhmiaVOu6R4rcOuyG1ZPAiOaXWe2g1aJ/s6Z0TEw9FZbLVee1Ijwpm1PVPF4zAMVQn4tj8DF9L2WihcCu1sa/b4qyJTj4u1ZzieEH5Zhpv0Uw9kRfDrt4ieYtiJy5XnfgF9oAGjtS6VDXheJV5FNTlEAVFqRRsgyJsEvx/O8gC88lrQ4Kds5zI5VjhmKPIbxhCN/t2J3UFcfC0WKlzbdG39YUU2/6/HC217OXeznvt0/NaAUdUqsOETMOl4PVkqg3gFwndrmBY9y8cJ6CW6u0sLRmXFGS9mBtCH5qlbdtmbooHGIrCkk1qnmOe1mv7e4qUptXdIpm7PF+OvUaxovi4VUGwdi+wO1gMa7iQMrbBMSc5Yz427lLecNmKFYhEWygAWSKe9BT9flYQU8oWsYTo8gCmB+KgzkyZpuvKcwo25yV4j953HU1BIOOB0FNo10DayxPhHp7wDdOM+T6HRAdib6awtp1UWw6t9ZQpN3uIemGo9sHWkowdWVmSGXzX7A4WiaWx11XaynKRAxGwiB0JbOVzyRax8UfCcZqpq85RUNKU6xLRcvEFl9fg/iRsrEQJ0K1Twq7aEsrJp0R1RqfGqiSIYulkXZc51GfM6BZx53q1JTs4A5RKcSQwmCB8ua5hi6WtAJ4cd3ciZDhVaSNqaqK16vi66ng/bIiwZVmxQpuO2szzSmwFsmn207YFJlyWFKVELAeA91Rwc9sN9zpaEDzABSsTgH+QgySCMeGvkhFeyOIF02ROBfNNP4XISB2fl8it1mGxwNNjth6g3RXS0LZsJxAI7rWVDVFoc1VrkKw4doyscXVX+EPj67zs8MiHXz3lXbjC88ED5nJKaN0Z5BQQuZVkJS5d3uhozRPfFk305Dm9qBE2SF3dtLgInmTFkZY4eTZFV6rfW5OgEjtO4Knsxx/8VOnywue+aVtH3FPR0DLKhtPJI3zk4QDeL59WWVOtUwksUlRctS1OOguP2h1Cz3meJEwxk4GDF2Q5RCiu//sg3kuBQfmA9lIKH7IT4/CYS2KCpXFVfp/wyt3D5XXu9o8KGVKre9/YjDv96BknDx91KQwESJWwKQ1Mxvv0w893zAbDyakJGY7mzYHrdAO+7oy0PYJpU2EoQfLcivNq23fkhZNJuOXKpGEqUoo7khV19vlYIaPOVkUtLOkm5Fka5244hu44W7RJxQvQH5Br97VNbzFYsXrjo40FvRo7vo1uguFy2l++YJ9pjmGGy88qYNTZuoh0az0A3/LBNYzq7uYL8YXdRSrCDDrOW9AVTl7Zkxy0lpPgefkBwwLBBG5u7xXk6M2AGmc7nRDNCVFhTjlHBwrC8XdD+lBetaWQh7uu/zuQ+Y1uZ+cnp15qCVCLhDLFibj9MFP4njZaK+mRvI7xteOfcItRT4xshXZCHcdztoew7+RJ8vshNjLZSfFxjsYNcR5+vJYjyHOQ4Izx9OP1XwOJ5vgqCM+DVLiUpdxV55gT/8M+4gRXaLyebbovgRQ8pYnDcOIKteF2d2z1Xh2qfxjQeV+rHQMAAmgAYrz/dq3gDmTJEeMOeeLvs4d/YL4tTR9VjNsKGi01nN2x41vE0rtRzawFHeC5X00TC/H+6O319fXMoF+uBzLoDF+Rv6PkdSmeV5rSPIHLM50Bz0N6IfQ7QaOAY28Rhi/nO5yYMwGLg2pA1P/7/9lD37iX3Gaqmzflr0Rr3tEA+Df55Zfhm6S9V4Bex4oNRXgHzbMUrvz9bEA7kCjssYw90TTTiRaTIRqDfKU5scg36Grnyu2E//s///jb3c1OKpAV18OZGI+/b9n3FIJghTfzGsI3jN6SD/e3yi1LaIHRDhASTceK2VjYwrKLOO0Ucv6xxG8FkdFm/D//+Hl2dbcVixvndnb9afuntRiiY2/8xNZ5j5t14IJ3mxJhITNPT/5afvW8vT8Nhj/d/X7/y5NBNUQ/4us6XdkKtbV0t15ZJhw7GFYJMzkGRW7TtiII+XUKJyaGMj0td1Ga/v6Pf/yMRv5+izNh/fq43xLzQfQ6sg8cHjF9cOReavqQeUoLPq58YvhlrOWu3WpzW3eDXApylSq4dhf+FAH1W9MpcQwxGnGdjwN4khqRcvT96GBUyYMYnY3oiaNH4Bl5YKN4/BmC0NiFfK8p2zk/gmb6HCVgca1mnjeyXjhif/vH38AgORIK615nO8BxuUYQ6OG3pfHkPrxISNgVnKlvGlSYmLYlxPQ71+Qd2DHeFgYWD3Jum5yZPvh9LxOuQbkJaULk244HvzIWhWH605jYiNDeU/b7QCnA0uX0EYp1m6/u/TxHfimAqY68BgjykSaEOX1Sl0waoFo4EtMdR727c+juLqWFjPmXwu3mn6nxNIyJxCCIG9+EeKkWuhHG1IYBR4JbE3DSbWnigcic2Vlect2vQeDNLEDe0HhCdSOGDEAkS4GYISjYHTzeM3BsiEcjPG3DnW3EKj85ecxyzAztyiC8/YlVzjor5GgEFUFm+Td3ShHZ7g4QL1drBNoksrxO6RMt3LIC3DuqrtdA8gYL5+PgaQ6ssCvXxopLLqED167ZeUShthB0AcCbMbhDDkYRFlWCDvtJQfdYEabKdU0NHTFcVkwCgkvA6kxT9Y6B0Kjm7DQb8RVtuKwOEYVPcAvRi03nW1f0zeyDo8tDgVRBO7TWvuhtWTEiCiV57bI8Z7Ksi5Sj1Zf+X7EiEXbT++pEvmODsncmj4BdrC1tcAgxMTvd5os9qZgaXCHhIisqT/t+gIACmyZh8uq9spAZg9N/EytaiSQ1JduY4v7DDkTI+1HikWEs5DmDIVrsRy9bVqAFRlasXLddufusGMybYkXv2w2ItIRLrPD84oa7c9ees7JBjDJgRbbhrHUfWYHMbJLxYgzPjFLxhy0rru4k0E+6xwpHSsUZ+ViwGYAd14j/hQ+jAG5m3/7hUSQUsjz6DK9in38/yJYV8eCMBqnYFhbhQUymY2lPsSICM7GgSipAcVI84w36UfMKhMcDVkBYwG29eXweLCXYhmVZWKkA6f1tx4p7B6/dGWpDaOrvM4mGc8buW+cPwI5bVqhMYTb7ZssrFAkF/fMiK2CNUX882xYRLDvW+deNHqXcXMNCdQMrvMyEhzRk1SqWtgJ9o11hdoHjoAdBlJU9FEssMLllnSQRsAwihz9vYfRALBDVcK2u3kCnN/teGjxXnTH0+ldvV0ho97xfjJPMHRTkBkXix61I9M4uM5spBSmfY4XZzOfzMlzCUyxi9IsxeBDWjnrwlj0YwzakeDkBeJBqVTHcykup3UxGK4bId7jF4pbeABkvWYF49o+sGFumuhgOHxriiukjKx7wxsJM3b0h0WhUXAEiVKaLhU7JayMLCewmgW+ZKqoTELLrn7ciEc8NcxeDXyOX6XOiF2ETEEfco5XhCsFdLAVBXMDwEqIOETZWWgfhhJcL0+WuKW/1nOOfMiZPla+4CSGy7tr4U0xcFyFXzb24IqrWw0YPl9HmD7NHViyG27+Uas9ktMnDSTLnlm++Hl0BIcztJo2S5dyVzvSzebMnEjLH3grFr5q0JYPoaXuit2wqpKbAHV1ChkvBJnP4L809LW2qXOubqqk38u8ytbESORYhc5nnRfDLXmthiCneMlGhg4R3PQPPDhPABOPTTiwe7KqG/AS9Pxr8D2u0HKas9QaJqR+5FOwr8lxYI3Qd6FQAAAdASURBVPnkBZXvichfdyLxvUQddQaxkJnIEpbZ+ljV/aQxyPO1Im//xsPjWad3Yt6IBMK/zUwHF6KvOo7hoCycQmYakB38Gx75fjXyf1HpanVjV0Zo03b7fJ9m25L9/c5UQODNwzCZGxZCoBn/JNSII+S1A+LuFpb21nHAbP73TFXFHNxBSx/rFQvjLISsNXP3Fmn0w7cP28s8pIpc/wlf5a4sEHmJu00Kj9FoDPTNHo0HevLzCQebEyZQZ/Fq2z9dqxqCLCZJj3KD/VIeAtu6JV0VkzxCKKpzGgwSsbcn82k2ux2CfMxJ7sG7Ip/q3d98dvUX99UjQSn1r/fIoL7vU2O2/fkL9SkhaaDFx2cclXjFcVJZftViuIXYfD/O5A0jEuDkT+qGF9ZgJwSEKoG3ZJD9nIn9v6jM3WW50x++leCHd7f39zcS/O/uC1oQCHzIoHkF8Q/esKTWua8sw3Dcxwtotjewbau9aiHdLkyNuTh6pfWYMGOVuxbf4KeXprpCOFcVb1b+pCQEsiOMtoREQdJCcqYCj1qDMXvAw6gNpgRi+wSQoUpdgFgpE/l0tIHPmC4P8RwcRzutdcvJCw+jnfv9J3d2tkfOXnXkeJ1rH0NNlbiVgqutqmmDP2GHQa/LnVj3C3Linsl9xNzfVvM66zQg1mm78RB2C8S0yh1TyDXPifl09W7VLlbhg+jFtcWFdaTEiYklo8RXN+5i/rF9dLy5626fFTcDaA1uXR+LlJEVZjbsPFKWI3Is9iAENTW4a5t3Hz58IQi/qLVYD1eT8yYnccJjXFRJaVkdQhH1wlbN0gmTV7Nsp3x9KwcPuLkVPf+IwZS4rlssm9bCbUzF0wdlgO92mwA3kP0OeUp9tGEDY2Jc65bkq4+puo/WVEBli3SdVVnZyj3TCXyYSbl5TuMRfoYpjEwFZBA0DmF13FLhmsqHXl//KKMDr2MqK/UaIo58GLa76BBNh+2yyPgYImwJNypNzo0ShbvbK3Uxn8nFq/a6W8MFwZxSmyv9X+JS+d3ge4YaKMi2qfNqsiLNGb2EBdnzifnHLnP50GMUR2v27fX1t7NfPw0bhRnfgo8H/dGPioiNAPOlEEQOhheNOMMm6cO9dNHD1ikvU+N17V11hzc/Y3g1zBUR/V2jirZaME3mBG0IXmK6NGAFwuK0zUIPb+6CJQ67VZ/RXosbl+1gxb04DOPteEXDTMFetxeZcixQQWI93AmcGo/wkvu3eLK5B+Nir8krZx0RMXRnupMWG0FN4evZej7vGoHtSJwrcL4F9TNBTsTlWxJIpNADMSo3cePGNulzTQWQHDV9RV4H/yPxkvESKiU9XZ35+u8IkQQ1eW3PeuU3r4uzxgqtdZSDIC8gm0XAS9NlzJRsoem0UhmcxEY+1ZdGDV7/iBjA6o0jDlmG8/S+9aB2BGTMgQK+fXWDdtIpzevnCNf/lA82F3mkaoJBBm78pLb6XEJ4xpyvM0Skt13GwVxWS7yXRfWAFfIqhVPb86TNCQkbYOj6LjIgwGCrAfhWmyQrLkzmK8Q+8KStbZxSLRtXssbHXZf43NWxLwS+OulU9ljKJ2MnttK1Bt75Oyad5oVJalfreV6LweLVRt97suxrsvNOAkzmQ5+qO9Ji3KFlEBHzpuGECmZy2vZDM0GNuLKnoPdtCFb9C1J5cZ+vWQOeb+0OJ270dhSrOx1P29DL1xNkiDRqsdqv64ztNdE+sKggjL8Gc/wwBZ2D7nIpuIMcsHEJIcp1UUMTWc6Qe/onXcbuzXGSG5UPxB/HIIWBO4TvS8MApnTcFqcj9HvDaaNC3twOQZpSh42qAydl/rZrf0NLdnG3Rq5NorZzHacqS9dX7m5dTaeaRI/VyclHtRplC8ay4R9iYuVacBtoo03L7AxwwXq4JyhXbiqx1PK0PnsfILYarxb2hoaTnoSwhDEdah8TA0w0vGjbp3fr98P0cmv4JmXboy6TF2Odzohlq0vjFayZsvdbnNd4dda5imdI7sUP804VRzJjiA64vBiypdWpCd+4rtQTt65i63JIn5Nsfd55hZYwebMozHXoIA3p+x7tUtQN3cClauNplTJiccw4CzM9srjJ0YYh9Kg0CslbwNeRsM9Z5ktBZVAZdU3OvpnwMC1q1Q8bt1z5unpIQ3uDnvcA2GZpIq7wiPpUjpnQ6m3nhWtMGGRbg9fLK8tC29TfA7F6j7wGsl4ZNrR06BtYvnUJJW6lNJTxUsZuC26b51aYBkp940laP8f87OObhvyaFpLdaIxrwoQUj8R3XnjTS5RS+uQEDLb3PtM7cRLFxRNnmRqm6b/L8bkdjfBwqdr1W86xVVibZrZpv/EwVrx4kmKUwjzDCx2nNMve+YS3tqSCP5kmXhVy7KjGGRSvmuzfAbVyusmfOEvdPQWR//9rGruGvL3pQng90tui+Qtd6EIXutCFLnShC13oQhe60IUudKELXehCF7rQhS50oX8+/T+6KCTlAiFRB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1EE488F-5E22-43A4-8617-0A1ECB913AA0}"/>
              </a:ext>
            </a:extLst>
          </p:cNvPr>
          <p:cNvSpPr txBox="1"/>
          <p:nvPr/>
        </p:nvSpPr>
        <p:spPr>
          <a:xfrm>
            <a:off x="3707904" y="6217567"/>
            <a:ext cx="5698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41423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OFDT bulletin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1423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tred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41423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covid-19, avril-mai 2020 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41423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23032E6-4EC4-464E-8673-15E5984328D8}"/>
              </a:ext>
            </a:extLst>
          </p:cNvPr>
          <p:cNvSpPr/>
          <p:nvPr/>
        </p:nvSpPr>
        <p:spPr>
          <a:xfrm>
            <a:off x="4572000" y="1899288"/>
            <a:ext cx="4464496" cy="3790181"/>
          </a:xfrm>
          <a:prstGeom prst="roundRect">
            <a:avLst/>
          </a:prstGeom>
          <a:noFill/>
          <a:ln>
            <a:solidFill>
              <a:srgbClr val="F08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F0844A"/>
                </a:solidFill>
              </a:rPr>
              <a:t>Augmentation</a:t>
            </a:r>
            <a:r>
              <a:rPr lang="fr-FR" sz="1600" b="1" dirty="0"/>
              <a:t> </a:t>
            </a:r>
            <a:r>
              <a:rPr lang="fr-FR" sz="1600" b="1" dirty="0">
                <a:solidFill>
                  <a:schemeClr val="tx1"/>
                </a:solidFill>
              </a:rPr>
              <a:t>de consommation</a:t>
            </a:r>
          </a:p>
          <a:p>
            <a:endParaRPr lang="fr-F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Télétravail ou chômage partiel</a:t>
            </a:r>
            <a:r>
              <a:rPr lang="fr-FR" sz="1600" dirty="0">
                <a:solidFill>
                  <a:schemeClr val="tx1"/>
                </a:solidFill>
              </a:rPr>
              <a:t>: possibilité de consommation dans la journée </a:t>
            </a:r>
            <a:r>
              <a:rPr lang="fr-FR" sz="1600" b="1" dirty="0">
                <a:solidFill>
                  <a:schemeClr val="tx1"/>
                </a:solidFill>
              </a:rPr>
              <a:t>rythme moins cadré</a:t>
            </a:r>
            <a:r>
              <a:rPr lang="fr-FR" sz="1600" dirty="0">
                <a:solidFill>
                  <a:schemeClr val="tx1"/>
                </a:solidFill>
              </a:rPr>
              <a:t> par le travail pour certains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1"/>
                </a:solidFill>
              </a:rPr>
              <a:t>Motif le plus fréquent</a:t>
            </a:r>
            <a:r>
              <a:rPr lang="fr-FR" sz="1600" b="1" dirty="0">
                <a:solidFill>
                  <a:schemeClr val="tx1"/>
                </a:solidFill>
              </a:rPr>
              <a:t>: gestion de l’angoisse </a:t>
            </a:r>
            <a:r>
              <a:rPr lang="fr-FR" sz="1600" dirty="0">
                <a:solidFill>
                  <a:schemeClr val="tx1"/>
                </a:solidFill>
              </a:rPr>
              <a:t>générée par la situation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Alcool </a:t>
            </a:r>
            <a:r>
              <a:rPr lang="fr-FR" sz="1600" dirty="0">
                <a:solidFill>
                  <a:schemeClr val="tx1"/>
                </a:solidFill>
              </a:rPr>
              <a:t>le plus surconsommé (argument principal: </a:t>
            </a:r>
            <a:r>
              <a:rPr lang="fr-FR" sz="1600" b="1" dirty="0">
                <a:solidFill>
                  <a:schemeClr val="tx1"/>
                </a:solidFill>
              </a:rPr>
              <a:t>l’ennui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2BCE33E-536F-4D08-AA23-50139919A077}"/>
              </a:ext>
            </a:extLst>
          </p:cNvPr>
          <p:cNvSpPr/>
          <p:nvPr/>
        </p:nvSpPr>
        <p:spPr>
          <a:xfrm>
            <a:off x="107504" y="1887150"/>
            <a:ext cx="4176464" cy="3790180"/>
          </a:xfrm>
          <a:prstGeom prst="roundRect">
            <a:avLst/>
          </a:prstGeom>
          <a:noFill/>
          <a:ln>
            <a:solidFill>
              <a:srgbClr val="F08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F0844A"/>
                </a:solidFill>
              </a:rPr>
              <a:t>Arrêt</a:t>
            </a:r>
            <a:r>
              <a:rPr lang="fr-FR" sz="1600" b="1" dirty="0"/>
              <a:t> </a:t>
            </a:r>
            <a:r>
              <a:rPr lang="fr-FR" sz="1600" b="1" dirty="0">
                <a:solidFill>
                  <a:srgbClr val="F0844A"/>
                </a:solidFill>
              </a:rPr>
              <a:t>- Diminution </a:t>
            </a:r>
            <a:r>
              <a:rPr lang="fr-FR" sz="1600" b="1" dirty="0">
                <a:solidFill>
                  <a:schemeClr val="tx1"/>
                </a:solidFill>
              </a:rPr>
              <a:t>de consommation</a:t>
            </a:r>
          </a:p>
          <a:p>
            <a:endParaRPr lang="fr-FR" sz="1600" b="1" dirty="0">
              <a:solidFill>
                <a:schemeClr val="tx1"/>
              </a:solidFill>
            </a:endParaRP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fr-FR" sz="1600" b="1" dirty="0">
                <a:solidFill>
                  <a:schemeClr val="tx1"/>
                </a:solidFill>
              </a:rPr>
              <a:t>Difficultés d’approvisionnement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fr-FR" sz="1600" b="1" dirty="0">
                <a:solidFill>
                  <a:schemeClr val="tx1"/>
                </a:solidFill>
              </a:rPr>
              <a:t>Risque d’amende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r>
              <a:rPr lang="fr-FR" sz="1600" dirty="0">
                <a:solidFill>
                  <a:schemeClr val="tx1"/>
                </a:solidFill>
              </a:rPr>
              <a:t>Entourage familial présent / contexte de vie modifié: moins de stress</a:t>
            </a:r>
          </a:p>
          <a:p>
            <a:pPr marL="285750" indent="-285750">
              <a:buFont typeface="Calibri" panose="020F0502020204030204" pitchFamily="34" charset="0"/>
              <a:buChar char="⁻"/>
            </a:pPr>
            <a:endParaRPr lang="fr-FR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Diminution des temps festifs = Réduction</a:t>
            </a:r>
            <a:r>
              <a:rPr lang="fr-FR" sz="1600" dirty="0">
                <a:solidFill>
                  <a:schemeClr val="tx1"/>
                </a:solidFill>
              </a:rPr>
              <a:t> des fréquentations</a:t>
            </a:r>
          </a:p>
          <a:p>
            <a:endParaRPr lang="fr-FR" sz="16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tx1"/>
                </a:solidFill>
              </a:rPr>
              <a:t>Tentatives de réduction ou d’arrêt volontaire </a:t>
            </a:r>
            <a:r>
              <a:rPr lang="fr-FR" sz="1600" dirty="0">
                <a:solidFill>
                  <a:schemeClr val="tx1"/>
                </a:solidFill>
              </a:rPr>
              <a:t>: opportunité de changement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570CBC9-B776-4C27-A466-D182C75D3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75" y="5851807"/>
            <a:ext cx="10972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7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Q_REPONSE_UNIQU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Q_TYPE_REPONS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Q_TYPE_REPONS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Q_TYPE_REPONS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Q_TYPE_REPONS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SQ_TYPE_REPONSE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xml-stylesheet type='text/xsl' href='C:\Program Files (x86)\QuizzBox\XmlXsl\Proprietes_ppt.xsl'?>
<QUESTIONNAIRE>
  <!--Version de génération du fichier-->
  <VersionGenerationXml>1.1</VersionGenerationXml>
  <TRADUCTION>
    <XML_ET>et</XML_ET>
    <XML_PAR_DEFAUT>Par défaut</XML_PAR_DEFAUT>
    <XML_LIB_VALEUR_DEFAUT>(Par défaut)</XML_LIB_VALEUR_DEFAUT>
    <XML_ERREUR>Erreur</XML_ERREUR>
    <XML_ERREUR_THEME>Erreur sur le thème</XML_ERREUR_THEME>
    <XML_ERREUR_QUESTION>Erreur sur la question</XML_ERREUR_QUESTION>
    <XML_ERREUR_REPONSE>Erreur sur la réponse</XML_ERREUR_REPONSE>
    <XML_QUESTIONNAIRE_FAMILLE>Famille</XML_QUESTIONNAIRE_FAMILLE>
    <XML_QUESTIONNAIRE_DATE_VALIDITE_DEBUT>Date de début de validité</XML_QUESTIONNAIRE_DATE_VALIDITE_DEBUT>
    <XML_QUESTIONNAIRE_DATE_VALIDITE_FIN>Date de fin de validité</XML_QUESTIONNAIRE_DATE_VALIDITE_FIN>
    <XML_QUESTIONNAIRE_DATE_DE_CREATION>Date de création</XML_QUESTIONNAIRE_DATE_DE_CREATION>
    <XML_QUESTIONNAIRE_DATE_MAJ>Date de dernière mise à jour</XML_QUESTIONNAIRE_DATE_MAJ>
    <XML_QUESTIONNAIRE_MODELE_COLLECTIF>Modèle pour l'export collectif</XML_QUESTIONNAIRE_MODELE_COLLECTIF>
    <XML_QUESTIONNAIRE_MODELE_INDIVIDUEL>Modèle pour l'export individuel</XML_QUESTIONNAIRE_MODELE_INDIVIDUEL>
    <XML_QUESTIONNAIRE_MODELE_RES_INSTANT>Modèles de résultats instantanés</XML_QUESTIONNAIRE_MODELE_RES_INSTANT>
    <XML_QUESTIONNAIRE_MODELE_RES_INSTANT_REP_JUSTE>questions à réponses justes</XML_QUESTIONNAIRE_MODELE_RES_INSTANT_REP_JUSTE>
    <XML_QUESTIONNAIRE_MODELE_RES_INSTANT_REP_JUSTEORDO>questions à réponses justes avec ordonnancement</XML_QUESTIONNAIRE_MODELE_RES_INSTANT_REP_JUSTEORDO>
    <XML_QUESTIONNAIRE_MODELE_RES_INSTANT_SONDAGE>questions sondage</XML_QUESTIONNAIRE_MODELE_RES_INSTANT_SONDAGE>
    <XML_QUESTIONNAIRE_MODELE_RES_INSTANT_CUMUL>cumul</XML_QUESTIONNAIRE_MODELE_RES_INSTANT_CUMUL>
    <XML_QUESTIONNAIRE_NB_POINTS_MINI>Points min par question</XML_QUESTIONNAIRE_NB_POINTS_MINI>
    <XML_QUESTIONNAIRE_NB_POINTS_REP_JUSTE>Points par réponse juste</XML_QUESTIONNAIRE_NB_POINTS_REP_JUSTE>
    <XML_QUESTIONNAIRE_NOTE_MAX>Questionnaire noté sur</XML_QUESTIONNAIRE_NOTE_MAX>
    <XML_QUESTIONNAIRE_NOTE_MIN>Note mini</XML_QUESTIONNAIRE_NOTE_MIN>
    <XML_QUESTIONNAIRE_METHODE_CALCUL>Méthode de calcul de points</XML_QUESTIONNAIRE_METHODE_CALCUL>
    <XML_QUESTIONNAIRE_METHODE_CALCUL_ADDITION>Addition</XML_QUESTIONNAIRE_METHODE_CALCUL_ADDITION>
    <XML_QUESTIONNAIRE_METHODE_CALCUL_POURCENTAGE>Pourcentage</XML_QUESTIONNAIRE_METHODE_CALCUL_POURCENTAGE>
    <XML_QUESTIONNAIRE_METHODE_CALCUL_REPARTITION>Répartition</XML_QUESTIONNAIRE_METHODE_CALCUL_REPARTITION>
    <XML_QUESTIONNAIRE_NOTE_REUSSITE>Note réussite</XML_QUESTIONNAIRE_NOTE_REUSSITE>
    <XML_QUESTIONNAIRE_QUESTIONNAIRE>Questionnaire</XML_QUESTIONNAIRE_QUESTIONNAIRE>
    <XML_QUESTIONNAIRE_REPONSE_EXACTE>Type de réponses</XML_QUESTIONNAIRE_REPONSE_EXACTE>
    <XML_QUESTIONNAIRE_REPONSE_UNIQUE>Nb réponses par question</XML_QUESTIONNAIRE_REPONSE_UNIQUE>
    <XML_QUESTIONNAIRE_NB_POINTS_REP_FAUSSE>Points par réponse fausse</XML_QUESTIONNAIRE_NB_POINTS_REP_FAUSSE>
    <XML_QUESTIONNAIRE_NB_POINTS_REP_FAUSSE_AUTO>Auto</XML_QUESTIONNAIRE_NB_POINTS_REP_FAUSSE_AUTO>
    <XML_QUESTIONNAIRE_NB_POINTS_REP_OUBLI>Points par réponse oubliée</XML_QUESTIONNAIRE_NB_POINTS_REP_OUBLI>
    <XML_QUESTIONNAIRE_NB_POINTS_REP_JUSTE_MAL_PLACE>Points par réponse dans le désordre</XML_QUESTIONNAIRE_NB_POINTS_REP_JUSTE_MAL_PLACE>
    <XML_QUESTIONNAIRE_NB_POINTS_PAS_REPONDU>Points quand on ne répond pas</XML_QUESTIONNAIRE_NB_POINTS_PAS_REPONDU>
    <XML_QUESTIONNAIRE_NB_POINTS_MAXI>Points max par question</XML_QUESTIONNAIRE_NB_POINTS_MAXI>
    <XML_QUESTIONNAIRE_NO_REPONSE_PAS_REPONDU>N° réponse type "Pas répondu"</XML_QUESTIONNAIRE_NO_REPONSE_PAS_REPONDU>
    <XML_QUESTIONNAIRE_LIMITE_TEMPS>Limite de temps</XML_QUESTIONNAIRE_LIMITE_TEMPS>
    <XML_QUESTIONNAIRE_AUTOSWITCH>Passage auto à la question suivante</XML_QUESTIONNAIRE_AUTOSWITCH>
    <XML_QUESTIONNAIRE_LIBELLE_FORMATION>Libellé de formation</XML_QUESTIONNAIRE_LIBELLE_FORMATION>
    <XML_QUESTIONNAIRE_OUI>Oui</XML_QUESTIONNAIRE_OUI>
    <XML_QUESTIONNAIRE_NON>Non</XML_QUESTIONNAIRE_NON>
    <XML_QUESTIONNAIRE_SECONDES>secondes</XML_QUESTIONNAIRE_SECONDES>
    <XML_QUESTIONNAIRE_NB_TOTAL_QUESTIONS>Nombre total de questions</XML_QUESTIONNAIRE_NB_TOTAL_QUESTIONS>
    <XML_QUESTIONNAIRE_MODELE_EXPORT_TO_EXPORT>Modèles à utiliser pour export de résultats</XML_QUESTIONNAIRE_MODELE_EXPORT_TO_EXPORT>
    <XML_QUESTIONNAIRE_NOTE_MIN>Note mini</XML_QUESTIONNAIRE_NOTE_MIN>
    <XML_QUESTIONNAIRE_METHODE_CALCUL>Méthode de calcul de points</XML_QUESTIONNAIRE_METHODE_CALCUL>
    <XML_QUESTIONNAIRE_REFERENCE_QUESTIONNAIRE>Référence du questionnaire</XML_QUESTIONNAIRE_REFERENCE_QUESTIONNAIRE>
    <XML_QUESTIONNAIRE_REPONSE_MODIFIABLE>Réponses modifiables</XML_QUESTIONNAIRE_REPONSE_MODIFIABLE>
    <XML_QUESTIONNAIRE_AFFICHAGE_BARRE_NAVIGATION>Mode d'affichage de la barre de navigation</XML_QUESTIONNAIRE_AFFICHAGE_BARRE_NAVIGATION>
    <XML_QUESTIONNAIRE_VALIDATION_AUTO_REPONSE_UNIQUE>Validation automatique des réponses unique</XML_QUESTIONNAIRE_VALIDATION_AUTO_REPONSE_UNIQUE>
    <XML_DIAPO>Diapositive</XML_DIAPO>
    <XML_THEME_CALCUL_POINT>Calcul Point</XML_THEME_CALCUL_POINT>
    <XML_THEME_MINIMA>Minima</XML_THEME_MINIMA>
    <XML_THEME_THEME>Thème</XML_THEME_THEME>
    <XML_THEME_COMMENTAIRE>Commentaires</XML_THEME_COMMENTAIRE>
    <XML_QUESTION_NO_REPONSE_PAS_REPONDU>N° réponse type "Pas répondu"</XML_QUESTION_NO_REPONSE_PAS_REPONDU>
    <XML_QUESTION_COEFFICIENT>Coefficient</XML_QUESTION_COEFFICIENT>
    <XML_QUESTION_LIB_THEME>Thème</XML_QUESTION_LIB_THEME>
    <XML_QUESTION_ELIMINATOIRE>Eliminatoire</XML_QUESTION_ELIMINATOIRE>
    <XML_QUESTION_NB_POINTS_MIN>Points min</XML_QUESTION_NB_POINTS_MIN>
    <XML_QUESTION_METHODE_CALCUL>Méthode de calcul de points</XML_QUESTION_METHODE_CALCUL>
    <XML_QUESTION_PIVOT>Pivot</XML_QUESTION_PIVOT>
    <XML_QUESTION_TYPE_REPONSE>Type de réponse</XML_QUESTION_TYPE_REPONSE>
    <XML_QUESTION_MIROIR>Miroir</XML_QUESTION_MIROIR>
    <XML_QUESTION_NB_POINTS_MAX>Points max</XML_QUESTION_NB_POINTS_MAX>
    <XML_QUESTION_NB_POINTS_REP_FAUSSE>Points par réponse fausse</XML_QUESTION_NB_POINTS_REP_FAUSSE>
    <XML_QUESTION_NB_POINTS_REP_JUSTE>Points par réponse juste</XML_QUESTION_NB_POINTS_REP_JUSTE>
    <XML_QUESTION_NUM_QUESTION_THEME>N° question du thème</XML_QUESTION_NUM_QUESTION_THEME>
    <XML_QUESTION_POINTS_MAX_SI_REP_JUSTE>Points max, dynamique ?</XML_QUESTION_POINTS_MAX_SI_REP_JUSTE>
    <XML_QUESTION_QUESTION>Question</XML_QUESTION_QUESTION>
    <XML_QUESTION_SOLUTION>Solution</XML_QUESTION_SOLUTION>
    <XML_QUESTION_REPONSE_UNIQUE>Nb réponses par question</XML_QUESTION_REPONSE_UNIQUE>
    <XML_QUESTION_NB_POINTS_REP_OUBLI>Points par réponse oubliée</XML_QUESTION_NB_POINTS_REP_OUBLI>
    <XML_QUESTION_NB_POINTS_REP_MAL_PLACE>Points par réponse dans le désordre</XML_QUESTION_NB_POINTS_REP_MAL_PLACE>
    <XML_QUESTION_PAS_REPONDU>Points quand on ne répond pas</XML_QUESTION_PAS_REPONDU>
    <XML_QUESTION_TEMPS_REPONSE>Temps de réponse</XML_QUESTION_TEMPS_REPONSE>
    <XML_QUESTION_ORDONNENCEMENT>Ordonnancement des réponses</XML_QUESTION_ORDONNENCEMENT>
    <XML_QUESTION_MODELE_RES_INSTANT>Modèle de résultats instantanés</XML_QUESTION_MODELE_RES_INSTANT>
    <XML_QUESTION_REFERENCE_QUESTION>Référence</XML_QUESTION_REFERENCE_QUESTION>
    <XML_QUESTION_PLAGE>Plage</XML_QUESTION_PLAGE>
    <XML_QUESTION_TOLERANCE>Tolérance</XML_QUESTION_TOLERANCE>
    <XML_QUESTION_DELAI_AVANT_REPONSE>Délai avant réponse</XML_QUESTION_DELAI_AVANT_REPONSE>
    <XML_QUESTION_REPONSE_JUSTE_NUMERIQUE>QDL_XML_QUESTION_REPONSE_JUSTE_NUMERIQUE</XML_QUESTION_REPONSE_JUSTE_NUMERIQUE>
    <XML_REPONSE_LISTE>Liste des réponses</XML_REPONSE_LISTE>
    <XML_REPONSES_TEXTE>Réponses</XML_REPONSES_TEXTE>
    <XML_ITEM_A_EVALUER>Items à évaluer</XML_ITEM_A_EVALUER>
  </TRADUCTION>
  <LIB_QUESTIONNAIRE valeur="Activité Physique - QuizzBox">Activité Physique - QuizzBox</LIB_QUESTIONNAIRE>
  <NOM_FICHIER valeur="Activité Physique - QuizzBox.pptx">Activité Physique - QuizzBox.pptx</NOM_FICHIER>
  <FAMILLE valeur=""/>
  <EXPORT_COL valeur="">(Par défaut)</EXPORT_COL>
  <EXPORT_INDIV valeur="">(Par défaut)</EXPORT_INDIV>
  <RES_INSTANTANE_Q_REP_JUSTE valeur="">(Par défaut)</RES_INSTANTANE_Q_REP_JUSTE>
  <RES_INSTANTANE_Q_REP_JUSTE_ORD valeur="">(Par défaut)</RES_INSTANTANE_Q_REP_JUSTE_ORD>
  <RES_INSTANTANE_Q_REP_SONDAGE valeur="">(Par défaut)</RES_INSTANTANE_Q_REP_SONDAGE>
  <RES_INSTANTANE_CUMUL valeur="">(Par défaut)</RES_INSTANTANE_CUMUL>
  <NB_POINT_MINI valeur="0">0</NB_POINT_MINI>
  <NB_POINT_REP_FAUSSE valeur="99999999">Auto</NB_POINT_REP_FAUSSE>
  <NB_POINT_REP_JUSTE valeur="1">1</NB_POINT_REP_JUSTE>
  <NB_POINT_REP_OUBLI valeur="0">0</NB_POINT_REP_OUBLI>
  <NB_POINT_REP_JUSTE_MAL_PLACE valeur="0">0</NB_POINT_REP_JUSTE_MAL_PLACE>
  <NB_POINT_PAS_REPONDU valeur="0">0</NB_POINT_PAS_REPONDU>
  <NO_REPONSE_PAS_REPONDU valeur=""/>
  <METHODE_CALCUL_POINT valeur="3">Répartition</METHODE_CALCUL_POINT>
  <NB_POINT_MAXI valeur="1">1</NB_POINT_MAXI>
  <LIBELLE_FORMATION valeur=""/>
  <AUTOSWITCH valeur="0">Non</AUTOSWITCH>
  <LIMITE_TEMPS valeur="False">Non</LIMITE_TEMPS>
  <TEMPS_REPONSE valeur=""/>
  <NOTE_MAX valeur=""/>
  <NOTE_MIN valeur=""/>
  <DATE_VALIDITE_DEBUT valeur=""/>
  <DATE_VALIDITE_FIN valeur=""/>
  <NOTE_REUSSITE valeur=""/>
  <REPERTOIRE valeur="C:\Users\au604\Desktop\Diaporama\">C:\Users\au604\Desktop\Diaporama\</REPERTOIRE>
  <REPONSE_UNIQUE valeur="False">plusieurs réponses</REPONSE_UNIQUE>
  <REPONSES_EXACTES valeur="True">Réponses exactes</REPONSES_EXACTES>
  <MODELE_EXPORT_TO_EXPORT valeur="">(Par défaut)</MODELE_EXPORT_TO_EXPORT>
  <REFERENCE_QUESTIONNAIRE valeur=""/>
  <REPONSE_MODIFIABLE valeur="">(Par défaut)</REPONSE_MODIFIABLE>
  <AFFICHAGE_BARRE_NAVIGATION valeur="">(Par défaut)</AFFICHAGE_BARRE_NAVIGATION>
  <VALIDATION_AUTO_REPONSE_UNIQUE valeur="">(Par défaut)</VALIDATION_AUTO_REPONSE_UNIQUE>
  <CODE_VERROUILLAGE valeur=""/>
  <VersionAutoIncGenerationXml valeur="b4ccd249-e412-4d77-bc66-646d9dae0fb1">b4ccd249-e412-4d77-bc66-646d9dae0fb1</VersionAutoIncGenerationXml>
  <CHEMIN_DIAPOS>C:\QuizzBoxData\Img\Activité Physique - QuizzBox\sl</CHEMIN_DIAPOS>
  <DATE_MAJ>16/01/2020 16:36:20</DATE_MAJ>
  <DATE_CREATION>27/08/2019 16:02:01</DATE_CREATION>
  <NB_TOTAL_QUESTIONS>8</NB_TOTAL_QUESTIONS>
  <DIAPO>
    <NUM_DIAPO>1</NUM_DIAPO>
    <TYPE_DIAPO>0</TYPE_DIAPO>
  </DIAPO>
  <DIAPO>
    <NUM_DIAPO>2</NUM_DIAPO>
    <TYPE_DIAPO>1</TYPE_DIAPO>
    <QUESTION>
      <NUM_QUESTION valeur="1">1</NUM_QUESTION>
      <NUM_THEME valeur="1">1</NUM_THEME>
      <NUM_QUESTION_UTIL valeur=""/>
      <LIB_QUESTION valeur="ACTIVITÉ PHYSIQUE">ACTIVITÉ PHYSIQUE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1">1</NUM_QUESTION_THEME>
      <COEFFICIENT valeur="1">1</COEFFICIENT>
      <SOLUTION valeur="1234">1,2,3,4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 Je me déplace à pied ou à vélo">1 -  Je me déplace à pied ou à vélo</LIB_REPONSE>
        <POINT valeur=""/>
      </REPONSE>
      <REPONSE>
        <NUM_REPONSE valeur="2">2</NUM_REPONSE>
        <LIB_REPONSE valeur="2 -  Je monte les escaliers">2 -  Je monte les escaliers</LIB_REPONSE>
        <POINT valeur=""/>
      </REPONSE>
      <REPONSE>
        <NUM_REPONSE valeur="3">3</NUM_REPONSE>
        <LIB_REPONSE valeur="3 -  Je fais le ménage">3 -  Je fais le ménage</LIB_REPONSE>
        <POINT valeur=""/>
      </REPONSE>
      <REPONSE>
        <NUM_REPONSE valeur="4">4</NUM_REPONSE>
        <LIB_REPONSE valeur="4 -  Je danse">4 -  Je danse</LIB_REPONSE>
        <POINT valeur=""/>
      </REPONSE>
    </QUESTION>
  </DIAPO>
  <DIAPO>
    <NUM_DIAPO>3</NUM_DIAPO>
    <TYPE_DIAPO>0</TYPE_DIAPO>
  </DIAPO>
  <DIAPO>
    <NUM_DIAPO>4</NUM_DIAPO>
    <TYPE_DIAPO>1</TYPE_DIAPO>
    <QUESTION>
      <NUM_QUESTION valeur="2">2</NUM_QUESTION>
      <NUM_THEME valeur="1">1</NUM_THEME>
      <NUM_QUESTION_UTIL valeur=""/>
      <LIB_QUESTION valeur="ACTIVITÉ PHYSIQUE">ACTIVITÉ PHYSIQUE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2">2</NUM_QUESTION_THEME>
      <COEFFICIENT valeur="1">1</COEFFICIENT>
      <SOLUTION valeur="2">2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 Vrai">1 -  Vrai</LIB_REPONSE>
        <POINT valeur=""/>
      </REPONSE>
      <REPONSE>
        <NUM_REPONSE valeur="2">2</NUM_REPONSE>
        <LIB_REPONSE valeur="2 -  Faux">2 -  Faux</LIB_REPONSE>
        <POINT valeur=""/>
      </REPONSE>
    </QUESTION>
  </DIAPO>
  <DIAPO>
    <NUM_DIAPO>5</NUM_DIAPO>
    <TYPE_DIAPO>0</TYPE_DIAPO>
  </DIAPO>
  <DIAPO>
    <NUM_DIAPO>6</NUM_DIAPO>
    <TYPE_DIAPO>1</TYPE_DIAPO>
    <QUESTION>
      <NUM_QUESTION valeur="3">3</NUM_QUESTION>
      <NUM_THEME valeur="1">1</NUM_THEME>
      <NUM_QUESTION_UTIL valeur=""/>
      <LIB_QUESTION valeur="ACTIVITÉ PHYSIQUE">ACTIVITÉ PHYSIQUE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3">3</NUM_QUESTION_THEME>
      <COEFFICIENT valeur="1">1</COEFFICIENT>
      <SOLUTION valeur="1">1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 Oui">1 -  Oui</LIB_REPONSE>
        <POINT valeur=""/>
      </REPONSE>
      <REPONSE>
        <NUM_REPONSE valeur="2">2</NUM_REPONSE>
        <LIB_REPONSE valeur="2 -  Non">2 -  Non</LIB_REPONSE>
        <POINT valeur=""/>
      </REPONSE>
    </QUESTION>
  </DIAPO>
  <DIAPO>
    <NUM_DIAPO>7</NUM_DIAPO>
    <TYPE_DIAPO>0</TYPE_DIAPO>
  </DIAPO>
  <DIAPO>
    <NUM_DIAPO>8</NUM_DIAPO>
    <TYPE_DIAPO>1</TYPE_DIAPO>
    <QUESTION>
      <NUM_QUESTION valeur="4">4</NUM_QUESTION>
      <NUM_THEME valeur="1">1</NUM_THEME>
      <NUM_QUESTION_UTIL valeur=""/>
      <LIB_QUESTION valeur="ACTIVITÉ PHYSIQUE">ACTIVITÉ PHYSIQUE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4">4</NUM_QUESTION_THEME>
      <COEFFICIENT valeur="1">1</COEFFICIENT>
      <SOLUTION valeur="2">2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 Vrai">1 -  Vrai</LIB_REPONSE>
        <POINT valeur=""/>
      </REPONSE>
      <REPONSE>
        <NUM_REPONSE valeur="2">2</NUM_REPONSE>
        <LIB_REPONSE valeur="2 -  Faux">2 -  Faux</LIB_REPONSE>
        <POINT valeur=""/>
      </REPONSE>
    </QUESTION>
  </DIAPO>
  <DIAPO>
    <NUM_DIAPO>9</NUM_DIAPO>
    <TYPE_DIAPO>0</TYPE_DIAPO>
  </DIAPO>
  <DIAPO>
    <NUM_DIAPO>10</NUM_DIAPO>
    <TYPE_DIAPO>0</TYPE_DIAPO>
  </DIAPO>
  <DIAPO>
    <NUM_DIAPO>11</NUM_DIAPO>
    <TYPE_DIAPO>1</TYPE_DIAPO>
    <QUESTION>
      <NUM_QUESTION valeur="5">5</NUM_QUESTION>
      <NUM_THEME valeur="1">1</NUM_THEME>
      <NUM_QUESTION_UTIL valeur=""/>
      <LIB_QUESTION valeur="ACTIVITÉ PHYSIQUE">ACTIVITÉ PHYSIQUE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5">5</NUM_QUESTION_THEME>
      <COEFFICIENT valeur="1">1</COEFFICIENT>
      <SOLUTION valeur="2">2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 Vrai">1 -  Vrai</LIB_REPONSE>
        <POINT valeur=""/>
      </REPONSE>
      <REPONSE>
        <NUM_REPONSE valeur="2">2</NUM_REPONSE>
        <LIB_REPONSE valeur="2 -  Faux">2 -  Faux</LIB_REPONSE>
        <POINT valeur=""/>
      </REPONSE>
    </QUESTION>
  </DIAPO>
  <DIAPO>
    <NUM_DIAPO>12</NUM_DIAPO>
    <TYPE_DIAPO>0</TYPE_DIAPO>
  </DIAPO>
  <DIAPO>
    <NUM_DIAPO>13</NUM_DIAPO>
    <TYPE_DIAPO>0</TYPE_DIAPO>
  </DIAPO>
  <DIAPO>
    <NUM_DIAPO>14</NUM_DIAPO>
    <TYPE_DIAPO>1</TYPE_DIAPO>
    <QUESTION>
      <NUM_QUESTION valeur="6">6</NUM_QUESTION>
      <NUM_THEME valeur="1">1</NUM_THEME>
      <NUM_QUESTION_UTIL valeur=""/>
      <LIB_QUESTION valeur="ACTIVITÉ PHYSIQUE">ACTIVITÉ PHYSIQUE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6">6</NUM_QUESTION_THEME>
      <COEFFICIENT valeur="1">1</COEFFICIENT>
      <SOLUTION valeur="1235">1,2,3,5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 Je regarde un film à la télé">1 -  Je regarde un film à la télé</LIB_REPONSE>
        <POINT valeur=""/>
      </REPONSE>
      <REPONSE>
        <NUM_REPONSE valeur="2">2</NUM_REPONSE>
        <LIB_REPONSE valeur="2 -  Je travaille sur mon ordinateur">2 -  Je travaille sur mon ordinateur</LIB_REPONSE>
        <POINT valeur=""/>
      </REPONSE>
      <REPONSE>
        <NUM_REPONSE valeur="3">3</NUM_REPONSE>
        <LIB_REPONSE valeur="3 -  Je conduis">3 -  Je conduis</LIB_REPONSE>
        <POINT valeur=""/>
      </REPONSE>
      <REPONSE>
        <NUM_REPONSE valeur="4">4</NUM_REPONSE>
        <LIB_REPONSE valeur="4 -  Je repasse">4 -  Je repasse</LIB_REPONSE>
        <POINT valeur=""/>
      </REPONSE>
      <REPONSE>
        <NUM_REPONSE valeur="5">5</NUM_REPONSE>
        <LIB_REPONSE valeur="5 -  Je joue sur ma tablette ou à un jeu vidéo">5 -  Je joue sur ma tablette ou à un jeu vidéo</LIB_REPONSE>
        <POINT valeur=""/>
      </REPONSE>
    </QUESTION>
  </DIAPO>
  <DIAPO>
    <NUM_DIAPO>15</NUM_DIAPO>
    <TYPE_DIAPO>0</TYPE_DIAPO>
  </DIAPO>
  <DIAPO>
    <NUM_DIAPO>16</NUM_DIAPO>
    <TYPE_DIAPO>0</TYPE_DIAPO>
  </DIAPO>
  <DIAPO>
    <NUM_DIAPO>17</NUM_DIAPO>
    <TYPE_DIAPO>0</TYPE_DIAPO>
  </DIAPO>
  <DIAPO>
    <NUM_DIAPO>18</NUM_DIAPO>
    <TYPE_DIAPO>0</TYPE_DIAPO>
  </DIAPO>
  <DIAPO>
    <NUM_DIAPO>19</NUM_DIAPO>
    <TYPE_DIAPO>1</TYPE_DIAPO>
    <QUESTION>
      <NUM_QUESTION valeur="7">7</NUM_QUESTION>
      <NUM_THEME valeur="1">1</NUM_THEME>
      <NUM_QUESTION_UTIL valeur=""/>
      <LIB_QUESTION valeur="ACTIVITÉ PHYSIQUE">ACTIVITÉ PHYSIQUE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7">7</NUM_QUESTION_THEME>
      <COEFFICIENT valeur="1">1</COEFFICIENT>
      <SOLUTION valeur="2">2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 Vrai">1 -  Vrai</LIB_REPONSE>
        <POINT valeur=""/>
      </REPONSE>
      <REPONSE>
        <NUM_REPONSE valeur="2">2</NUM_REPONSE>
        <LIB_REPONSE valeur="2 -  Faux">2 -  Faux</LIB_REPONSE>
        <POINT valeur=""/>
      </REPONSE>
    </QUESTION>
  </DIAPO>
  <DIAPO>
    <NUM_DIAPO>20</NUM_DIAPO>
    <TYPE_DIAPO>0</TYPE_DIAPO>
  </DIAPO>
  <DIAPO>
    <NUM_DIAPO>21</NUM_DIAPO>
    <TYPE_DIAPO>1</TYPE_DIAPO>
    <QUESTION>
      <NUM_QUESTION valeur="8">8</NUM_QUESTION>
      <NUM_THEME valeur="1">1</NUM_THEME>
      <NUM_QUESTION_UTIL valeur=""/>
      <LIB_QUESTION valeur="ACTIVITÉ PHYSIQUE">ACTIVITÉ PHYSIQUE</LIB_QUESTION>
      <ELIMINATOIRE valeur="False">Non</ELIMINATOIRE>
      <NB_POINT_MINI_Q valeur="">(Par défaut)</NB_POINT_MINI_Q>
      <METHODE_CALCUL_POINT_Q valeur="">(Par défaut)</METHODE_CALCUL_POINT_Q>
      <NB_POINT_MAXI_Q valeur="">(Par défaut)</NB_POINT_MAXI_Q>
      <NO_REPONSE_PAS_REPONDU valeur=""/>
      <NUM_QUESTION_THEME valeur="8">8</NUM_QUESTION_THEME>
      <COEFFICIENT valeur="1">1</COEFFICIENT>
      <SOLUTION valeur="1">1</SOLUTION>
      <NB_POINT_REP_JUSTE_Q valeur="">(Par défaut)</NB_POINT_REP_JUSTE_Q>
      <NB_POINT_REP_FAUSSE_Q valeur="">(Par défaut)</NB_POINT_REP_FAUSSE_Q>
      <NB_POINT_REP_OUBLI_Q valeur="">(Par défaut)</NB_POINT_REP_OUBLI_Q>
      <ORDONNENCEMENT valeur="False">Non</ORDONNENCEMENT>
      <TEMPS_REPONSE_Q valeur="">(Par défaut)</TEMPS_REPONSE_Q>
      <NB_POINT_REP_JUSTE_MAL_PLACE_Q valeur="">(Par défaut)</NB_POINT_REP_JUSTE_MAL_PLACE_Q>
      <NB_POINT_PAS_REPONDU_Q valeur="">(Par défaut)</NB_POINT_PAS_REPONDU_Q>
      <LIB_THEME valeur="">(Par défaut)</LIB_THEME>
      <REPONSE_UNIQUE valeur="">(Par défaut)</REPONSE_UNIQUE>
      <RES_INSTANTANE valeur="">(Par défaut)</RES_INSTANTANE>
      <PIVOT valeur="">Non</PIVOT>
      <TYPE_REPONSE valeur="0">Choix</TYPE_REPONSE>
      <MIROIR valeur=""/>
      <LIMITE_TEMPS valeur="">(Par défaut)</LIMITE_TEMPS>
      <PLAGE_MIN valeur=""/>
      <PLAGE_MAX valeur=""/>
      <DELAI_AVANT_REPONSE valeur=""/>
      <TOLERANCE_MIN_NUMERIQUE valeur=""/>
      <TOLERANCE_MAX_NUMERIQUE valeur=""/>
      <REPONSE>
        <NUM_REPONSE valeur="1">1</NUM_REPONSE>
        <LIB_REPONSE valeur="1 -  Vrai">1 -  Vrai</LIB_REPONSE>
        <POINT valeur=""/>
      </REPONSE>
      <REPONSE>
        <NUM_REPONSE valeur="2">2</NUM_REPONSE>
        <LIB_REPONSE valeur="2 -  Faux">2 -  Faux</LIB_REPONSE>
        <POINT valeur=""/>
      </REPONSE>
    </QUESTION>
  </DIAPO>
  <DIAPO>
    <NUM_DIAPO>22</NUM_DIAPO>
    <TYPE_DIAPO>0</TYPE_DIAPO>
  </DIAPO>
  <DIAPO>
    <NUM_DIAPO>23</NUM_DIAPO>
    <TYPE_DIAPO>0</TYPE_DIAPO>
  </DIAPO>
  <DIAPO>
    <NUM_DIAPO>24</NUM_DIAPO>
    <TYPE_DIAPO>0</TYPE_DIAPO>
  </DIAPO>
</QUESTIONNAIRE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A002998A1C544BEE37A59057F8C2A" ma:contentTypeVersion="14" ma:contentTypeDescription="Crée un document." ma:contentTypeScope="" ma:versionID="05bd2739bc2cb780f98042fb58b167f6">
  <xsd:schema xmlns:xsd="http://www.w3.org/2001/XMLSchema" xmlns:xs="http://www.w3.org/2001/XMLSchema" xmlns:p="http://schemas.microsoft.com/office/2006/metadata/properties" xmlns:ns2="8b41d461-aae5-46dc-b12f-7a9844a6e0ae" xmlns:ns3="c6ddec75-3af0-43a9-ab64-13b966a7ce3e" targetNamespace="http://schemas.microsoft.com/office/2006/metadata/properties" ma:root="true" ma:fieldsID="8298ce905340bb89d347143e1907625d" ns2:_="" ns3:_="">
    <xsd:import namespace="8b41d461-aae5-46dc-b12f-7a9844a6e0ae"/>
    <xsd:import namespace="c6ddec75-3af0-43a9-ab64-13b966a7c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1d461-aae5-46dc-b12f-7a9844a6e0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05526dcd-ecda-467d-b722-fdd33d9d5b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dec75-3af0-43a9-ab64-13b966a7ce3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a156a77-bc5a-43ac-8206-d102aad317ad}" ma:internalName="TaxCatchAll" ma:showField="CatchAllData" ma:web="c6ddec75-3af0-43a9-ab64-13b966a7c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55BE76-9B5A-49B5-9F91-55EB5E9D62D1}">
  <ds:schemaRefs/>
</ds:datastoreItem>
</file>

<file path=customXml/itemProps2.xml><?xml version="1.0" encoding="utf-8"?>
<ds:datastoreItem xmlns:ds="http://schemas.openxmlformats.org/officeDocument/2006/customXml" ds:itemID="{C27975AC-839B-4FFD-ADFD-AF1746FD2E3A}"/>
</file>

<file path=customXml/itemProps3.xml><?xml version="1.0" encoding="utf-8"?>
<ds:datastoreItem xmlns:ds="http://schemas.openxmlformats.org/officeDocument/2006/customXml" ds:itemID="{D14DA28B-8931-4A5F-99D7-FAF28E4808A5}"/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2460</Words>
  <Application>Microsoft Office PowerPoint</Application>
  <PresentationFormat>Affichage à l'écran (4:3)</PresentationFormat>
  <Paragraphs>456</Paragraphs>
  <Slides>49</Slides>
  <Notes>42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6" baseType="lpstr">
      <vt:lpstr>Arial</vt:lpstr>
      <vt:lpstr>Bookman Old Style</vt:lpstr>
      <vt:lpstr>Calibri</vt:lpstr>
      <vt:lpstr>Open Sans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AST</dc:creator>
  <cp:lastModifiedBy>Tristan BADART</cp:lastModifiedBy>
  <cp:revision>357</cp:revision>
  <dcterms:created xsi:type="dcterms:W3CDTF">2016-12-21T08:15:29Z</dcterms:created>
  <dcterms:modified xsi:type="dcterms:W3CDTF">2020-11-20T07:49:59Z</dcterms:modified>
</cp:coreProperties>
</file>