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9" r:id="rId5"/>
    <p:sldId id="258" r:id="rId6"/>
    <p:sldId id="260" r:id="rId7"/>
    <p:sldId id="261" r:id="rId8"/>
    <p:sldId id="262" r:id="rId9"/>
    <p:sldId id="263"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 id="280" r:id="rId24"/>
    <p:sldId id="281" r:id="rId25"/>
    <p:sldId id="279" r:id="rId26"/>
    <p:sldId id="278"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EF697D-5EF3-2A53-4B06-8DD1F8ACC6D8}" name="Hoibl, Andreas" initials="HA" userId="S::hoibl@ilo.org::0208d103-b6f8-4817-a88d-605e400049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CB93A-94B9-4128-89AD-B9CEEC430508}" v="21" dt="2023-04-18T16:07:17.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50" autoAdjust="0"/>
  </p:normalViewPr>
  <p:slideViewPr>
    <p:cSldViewPr snapToGrid="0">
      <p:cViewPr varScale="1">
        <p:scale>
          <a:sx n="114" d="100"/>
          <a:sy n="114" d="100"/>
        </p:scale>
        <p:origin x="474" y="108"/>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27/04/2023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‹N°›</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fr-FR"/>
              <a:t>Modifiez le style du titre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645" y="498061"/>
            <a:ext cx="1447064" cy="500218"/>
          </a:xfrm>
          <a:prstGeom prst="rect">
            <a:avLst/>
          </a:prstGeom>
        </p:spPr>
      </p:pic>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a:t>
            </a:fld>
            <a:endParaRPr lang="en-GB"/>
          </a:p>
        </p:txBody>
      </p:sp>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645" y="498061"/>
            <a:ext cx="1447064" cy="500218"/>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a:t>
            </a:fld>
            <a:endParaRPr lang="en-GB"/>
          </a:p>
        </p:txBody>
      </p:sp>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645" y="498061"/>
            <a:ext cx="1447064" cy="500218"/>
          </a:xfrm>
          <a:prstGeom prst="rect">
            <a:avLst/>
          </a:prstGeom>
        </p:spPr>
      </p:pic>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645" y="498061"/>
            <a:ext cx="1447064" cy="500218"/>
          </a:xfrm>
          <a:prstGeom prst="rect">
            <a:avLst/>
          </a:prstGeom>
        </p:spPr>
      </p:pic>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6526" y="451967"/>
            <a:ext cx="1561292" cy="539706"/>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5645" y="498061"/>
            <a:ext cx="1447064" cy="500218"/>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fr-FR" dirty="0"/>
              <a:t>Faire avancera la justice sociale, promouvoir le travail décent</a:t>
            </a:r>
            <a:endParaRPr lang="en-GB" dirty="0"/>
          </a:p>
        </p:txBody>
      </p:sp>
      <p:sp>
        <p:nvSpPr>
          <p:cNvPr id="5" name="Slide Number Placeholder 4"/>
          <p:cNvSpPr>
            <a:spLocks noGrp="1"/>
          </p:cNvSpPr>
          <p:nvPr>
            <p:ph type="sldNum" sz="quarter" idx="12"/>
          </p:nvPr>
        </p:nvSpPr>
        <p:spPr/>
        <p:txBody>
          <a:bodyPr/>
          <a:lstStyle/>
          <a:p>
            <a:fld id="{856227C0-AD57-4F9B-BAE3-EEFB0D0EE427}" type="slidenum">
              <a:rPr lang="en-GB" smtClean="0"/>
              <a:t>‹N°›</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fr-FR" dirty="0"/>
              <a:t>Faire avancera la justice sociale, promouvoir le travail décent</a:t>
            </a:r>
            <a:endParaRPr lang="en-GB" dirty="0"/>
          </a:p>
        </p:txBody>
      </p:sp>
      <p:sp>
        <p:nvSpPr>
          <p:cNvPr id="4" name="Slide Number Placeholder 3"/>
          <p:cNvSpPr>
            <a:spLocks noGrp="1"/>
          </p:cNvSpPr>
          <p:nvPr>
            <p:ph type="sldNum" sz="quarter" idx="12"/>
          </p:nvPr>
        </p:nvSpPr>
        <p:spPr/>
        <p:txBody>
          <a:bodyPr/>
          <a:lstStyle/>
          <a:p>
            <a:fld id="{856227C0-AD57-4F9B-BAE3-EEFB0D0EE427}" type="slidenum">
              <a:rPr lang="en-GB" smtClean="0"/>
              <a:t>‹N°›</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fr-FR" dirty="0"/>
              <a:t>Faire avancera la justice sociale, promouvoir le travail décent</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‹N°›</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Modifier les styles du texte du masque
Deuxième niveau
Troisième niveau
Quatrième niveau
Cinquième niveau</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fr-FR" dirty="0"/>
              <a:t>Faire avancera la justice sociale, promouvoir le travail décent</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‹N°›</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fr-FR"/>
              <a:t>Modifier les styles du texte du masque
Deuxième niveau
Troisième niveau
Quatrième niveau
Cinquième niveau</a:t>
            </a:r>
            <a:endParaRPr lang="en-US"/>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Modifier les styles du texte du masque
Deuxième niveau
Troisième niveau
Quatrième niveau
Cinquième niveau</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fr-FR" dirty="0"/>
              <a:t>Faire avancera la justice sociale, promouvoir le travail décent</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‹N°›</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Modifier les styles du texte du masque
Deuxième niveau
Troisième niveau
Quatrième niveau
Cinquième niveau</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fr-FR" dirty="0"/>
              <a:t>Faire avancera la justice sociale, promouvoir le travail décent</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‹N°›</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fr-FR"/>
              <a:t>Modifier les styles du texte du masque
Deuxième niveau
Troisième niveau
Quatrième niveau
Cinquième niveau</a:t>
            </a:r>
            <a:endParaRPr lang="en-US"/>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fr-FR"/>
              <a:t>Modifier les styles du texte du masque
Deuxième niveau
Troisième niveau
Quatrième niveau
Cinquième niveau</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fr-FR"/>
              <a:t>Modifier les styles du texte du masque
Deuxième niveau
Troisième niveau
Quatrième niveau
Cinquième niveau</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fr-FR" dirty="0"/>
              <a:t>Faire avancera la justice sociale, promouvoir le travail décent</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‹N°›</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Modifier les styles du texte du masque
Deuxième niveau
Troisième niveau
Quatrième niveau
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Modifier les styles du texte du masque
Deuxième niveau
Troisième niveau
Quatrième niveau
Cinquième niveau</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fr-FR" dirty="0"/>
              <a:t>Faire avancera la justice sociale, promouvoir le travail décent</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‹N°›</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Modifier les styles du texte du masque
Deuxième niveau
Troisième niveau
Quatrième niveau
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Modifier les styles du texte du masque
Deuxième niveau
Troisième niveau
Quatrième niveau
Cinquième niveau</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fr-FR" dirty="0"/>
              <a:t>Faire avancera la justice sociale, promouvoir le travail décent</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‹N°›</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fr-FR" dirty="0"/>
              <a:t>Faire avancera la justice sociale, promouvoir le travail décent</a:t>
            </a:r>
            <a:endParaRPr lang="en-GB" dirty="0"/>
          </a:p>
        </p:txBody>
      </p:sp>
      <p:sp>
        <p:nvSpPr>
          <p:cNvPr id="5" name="Slide Number Placeholder 4"/>
          <p:cNvSpPr>
            <a:spLocks noGrp="1"/>
          </p:cNvSpPr>
          <p:nvPr>
            <p:ph type="sldNum" sz="quarter" idx="12"/>
          </p:nvPr>
        </p:nvSpPr>
        <p:spPr/>
        <p:txBody>
          <a:bodyPr/>
          <a:lstStyle/>
          <a:p>
            <a:fld id="{856227C0-AD57-4F9B-BAE3-EEFB0D0EE427}" type="slidenum">
              <a:rPr lang="en-GB" smtClean="0"/>
              <a:t>‹N°›</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fr-FR"/>
              <a:t>Cliquez sur l'icône pour ajouter une image</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engineering drawing&#10;&#10;Description automatically generated">
            <a:extLst>
              <a:ext uri="{FF2B5EF4-FFF2-40B4-BE49-F238E27FC236}">
                <a16:creationId xmlns:a16="http://schemas.microsoft.com/office/drawing/2014/main" id="{710BB01A-B475-6379-25C3-9E71E9EAE7A8}"/>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10392" y="-922623"/>
            <a:ext cx="3240000" cy="3240000"/>
          </a:xfrm>
          <a:prstGeom prst="rect">
            <a:avLst/>
          </a:prstGeom>
        </p:spPr>
      </p:pic>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fr-FR" dirty="0"/>
              <a:t>Modifiez le style du titre</a:t>
            </a:r>
            <a:endParaRPr lang="en-GB" dirty="0"/>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fr-FR" dirty="0"/>
              <a:t>Faire avancera la justice sociale, promouvoir le travail décent</a:t>
            </a:r>
            <a:endParaRPr lang="en-GB" dirty="0"/>
          </a:p>
        </p:txBody>
      </p:sp>
      <p:sp>
        <p:nvSpPr>
          <p:cNvPr id="6" name="Slide Number Placeholder 5"/>
          <p:cNvSpPr>
            <a:spLocks noGrp="1"/>
          </p:cNvSpPr>
          <p:nvPr>
            <p:ph type="sldNum" sz="quarter" idx="4"/>
          </p:nvPr>
        </p:nvSpPr>
        <p:spPr>
          <a:xfrm>
            <a:off x="11292087" y="503250"/>
            <a:ext cx="540000" cy="288000"/>
          </a:xfrm>
          <a:prstGeom prst="rect">
            <a:avLst/>
          </a:prstGeom>
        </p:spPr>
        <p:txBody>
          <a:bodyPr vert="horz" lIns="0" tIns="0" rIns="0" bIns="0" rtlCol="0" anchor="t" anchorCtr="0">
            <a:noAutofit/>
          </a:bodyPr>
          <a:lstStyle>
            <a:lvl1pPr algn="r">
              <a:defRPr sz="1600">
                <a:solidFill>
                  <a:schemeClr val="accent1"/>
                </a:solidFill>
                <a:latin typeface="Overpass" panose="00000500000000000000" pitchFamily="2" charset="0"/>
              </a:defRPr>
            </a:lvl1pPr>
          </a:lstStyle>
          <a:p>
            <a:fld id="{856227C0-AD57-4F9B-BAE3-EEFB0D0EE427}" type="slidenum">
              <a:rPr lang="en-GB" smtClean="0"/>
              <a:pPr/>
              <a:t>‹N°›</a:t>
            </a:fld>
            <a:endParaRPr lang="en-GB" dirty="0"/>
          </a:p>
        </p:txBody>
      </p:sp>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pic>
        <p:nvPicPr>
          <p:cNvPr id="10" name="Picture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85645" y="498061"/>
            <a:ext cx="1447064" cy="500218"/>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Lst>
  <p:hf hdr="0"/>
  <p:txStyles>
    <p:titleStyle>
      <a:lvl1pPr algn="l" defTabSz="914400" rtl="0" eaLnBrk="1" latinLnBrk="0" hangingPunct="1">
        <a:lnSpc>
          <a:spcPct val="90000"/>
        </a:lnSpc>
        <a:spcBef>
          <a:spcPct val="0"/>
        </a:spcBef>
        <a:buNone/>
        <a:defRPr sz="2500" b="1" kern="1200">
          <a:solidFill>
            <a:schemeClr val="accent1"/>
          </a:solidFill>
          <a:latin typeface="Overpass" panose="00000500000000000000" pitchFamily="2" charset="0"/>
          <a:ea typeface="+mj-ea"/>
          <a:cs typeface="+mj-cs"/>
        </a:defRPr>
      </a:lvl1pPr>
    </p:titleStyle>
    <p:bodyStyle>
      <a:lvl1pPr marL="0" indent="0" algn="l" defTabSz="914400" rtl="0" eaLnBrk="1" latinLnBrk="0" hangingPunct="1">
        <a:lnSpc>
          <a:spcPct val="90000"/>
        </a:lnSpc>
        <a:spcBef>
          <a:spcPts val="400"/>
        </a:spcBef>
        <a:spcAft>
          <a:spcPts val="400"/>
        </a:spcAft>
        <a:buFont typeface="Arial" panose="020B0604020202020204" pitchFamily="34" charset="0"/>
        <a:buNone/>
        <a:defRPr sz="2000" b="1" kern="1200">
          <a:solidFill>
            <a:schemeClr val="accent4"/>
          </a:solidFill>
          <a:latin typeface="Overpass" panose="00000500000000000000" pitchFamily="2" charset="0"/>
          <a:ea typeface="+mn-ea"/>
          <a:cs typeface="+mn-cs"/>
        </a:defRPr>
      </a:lvl1pPr>
      <a:lvl2pPr marL="0" indent="0" algn="l" defTabSz="914400" rtl="0" eaLnBrk="1" latinLnBrk="0" hangingPunct="1">
        <a:lnSpc>
          <a:spcPct val="90000"/>
        </a:lnSpc>
        <a:spcBef>
          <a:spcPts val="400"/>
        </a:spcBef>
        <a:spcAft>
          <a:spcPts val="40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52000" indent="-252000" algn="l" defTabSz="914400" rtl="0" eaLnBrk="1" latinLnBrk="0" hangingPunct="1">
        <a:lnSpc>
          <a:spcPct val="90000"/>
        </a:lnSpc>
        <a:spcBef>
          <a:spcPts val="400"/>
        </a:spcBef>
        <a:spcAft>
          <a:spcPts val="400"/>
        </a:spcAft>
        <a:buClr>
          <a:schemeClr val="accent1"/>
        </a:buClr>
        <a:buSzPct val="7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504000" indent="-216000" algn="l" defTabSz="914400" rtl="0" eaLnBrk="1" latinLnBrk="0" hangingPunct="1">
        <a:lnSpc>
          <a:spcPct val="90000"/>
        </a:lnSpc>
        <a:spcBef>
          <a:spcPts val="400"/>
        </a:spcBef>
        <a:spcAft>
          <a:spcPts val="400"/>
        </a:spcAft>
        <a:buClr>
          <a:schemeClr val="accent4"/>
        </a:buClr>
        <a:buSzPct val="80000"/>
        <a:buFont typeface="Wingdings 3" panose="05040102010807070707" pitchFamily="18" charset="2"/>
        <a:buChar char="u"/>
        <a:defRPr sz="16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914400" rtl="0" eaLnBrk="1" latinLnBrk="0" hangingPunct="1">
        <a:lnSpc>
          <a:spcPct val="90000"/>
        </a:lnSpc>
        <a:spcBef>
          <a:spcPts val="400"/>
        </a:spcBef>
        <a:spcAft>
          <a:spcPts val="400"/>
        </a:spcAft>
        <a:buClr>
          <a:schemeClr val="accent2"/>
        </a:buClr>
        <a:buSzPct val="80000"/>
        <a:buFont typeface="Arial" panose="020B0604020202020204" pitchFamily="34" charset="0"/>
        <a:buNone/>
        <a:defRPr sz="14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865136-48BB-3E48-464C-152A3AB8150D}"/>
              </a:ext>
            </a:extLst>
          </p:cNvPr>
          <p:cNvSpPr>
            <a:spLocks noGrp="1"/>
          </p:cNvSpPr>
          <p:nvPr>
            <p:ph type="dt" sz="half" idx="10"/>
          </p:nvPr>
        </p:nvSpPr>
        <p:spPr/>
        <p:txBody>
          <a:bodyPr/>
          <a:lstStyle/>
          <a:p>
            <a:r>
              <a:rPr lang="en-GB"/>
              <a:t>Date: Monday / 01 / October / 2019</a:t>
            </a:r>
          </a:p>
        </p:txBody>
      </p:sp>
      <p:sp>
        <p:nvSpPr>
          <p:cNvPr id="3" name="Footer Placeholder 2">
            <a:extLst>
              <a:ext uri="{FF2B5EF4-FFF2-40B4-BE49-F238E27FC236}">
                <a16:creationId xmlns:a16="http://schemas.microsoft.com/office/drawing/2014/main" id="{95CAB3D1-CD44-D3D2-0426-D7242C85C922}"/>
              </a:ext>
            </a:extLst>
          </p:cNvPr>
          <p:cNvSpPr>
            <a:spLocks noGrp="1"/>
          </p:cNvSpPr>
          <p:nvPr>
            <p:ph type="ftr" sz="quarter" idx="11"/>
          </p:nvPr>
        </p:nvSpPr>
        <p:spPr/>
        <p:txBody>
          <a:bodyPr/>
          <a:lstStyle/>
          <a:p>
            <a:r>
              <a:rPr lang="fr-FR"/>
              <a:t>Faire avancera la justice sociale, promouvoir le travail décent</a:t>
            </a:r>
            <a:endParaRPr lang="en-GB" dirty="0"/>
          </a:p>
        </p:txBody>
      </p:sp>
      <p:sp>
        <p:nvSpPr>
          <p:cNvPr id="4" name="Slide Number Placeholder 3">
            <a:extLst>
              <a:ext uri="{FF2B5EF4-FFF2-40B4-BE49-F238E27FC236}">
                <a16:creationId xmlns:a16="http://schemas.microsoft.com/office/drawing/2014/main" id="{94A9F03F-C4D3-C0D0-BFD6-0C4EE46AC3F7}"/>
              </a:ext>
            </a:extLst>
          </p:cNvPr>
          <p:cNvSpPr>
            <a:spLocks noGrp="1"/>
          </p:cNvSpPr>
          <p:nvPr>
            <p:ph type="sldNum" sz="quarter" idx="12"/>
          </p:nvPr>
        </p:nvSpPr>
        <p:spPr/>
        <p:txBody>
          <a:bodyPr/>
          <a:lstStyle/>
          <a:p>
            <a:fld id="{856227C0-AD57-4F9B-BAE3-EEFB0D0EE427}" type="slidenum">
              <a:rPr lang="en-GB" smtClean="0"/>
              <a:t>1</a:t>
            </a:fld>
            <a:endParaRPr lang="en-GB"/>
          </a:p>
        </p:txBody>
      </p:sp>
      <p:pic>
        <p:nvPicPr>
          <p:cNvPr id="6" name="Picture 5" descr="Text&#10;&#10;Description automatically generated">
            <a:extLst>
              <a:ext uri="{FF2B5EF4-FFF2-40B4-BE49-F238E27FC236}">
                <a16:creationId xmlns:a16="http://schemas.microsoft.com/office/drawing/2014/main" id="{193A35F0-3F3B-F650-0148-D18B2CB83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
            <a:ext cx="12192000" cy="6858000"/>
          </a:xfrm>
          <a:prstGeom prst="rect">
            <a:avLst/>
          </a:prstGeom>
        </p:spPr>
      </p:pic>
    </p:spTree>
    <p:extLst>
      <p:ext uri="{BB962C8B-B14F-4D97-AF65-F5344CB8AC3E}">
        <p14:creationId xmlns:p14="http://schemas.microsoft.com/office/powerpoint/2010/main" val="164951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19F4-9751-89CC-4145-D48D2E59E333}"/>
              </a:ext>
            </a:extLst>
          </p:cNvPr>
          <p:cNvSpPr>
            <a:spLocks noGrp="1"/>
          </p:cNvSpPr>
          <p:nvPr>
            <p:ph type="title"/>
          </p:nvPr>
        </p:nvSpPr>
        <p:spPr/>
        <p:txBody>
          <a:bodyPr/>
          <a:lstStyle/>
          <a:p>
            <a:r>
              <a:rPr lang="fr-FR" dirty="0"/>
              <a:t>Un cadre juridique en matière de SST</a:t>
            </a:r>
            <a:endParaRPr lang="en-GB" dirty="0"/>
          </a:p>
        </p:txBody>
      </p:sp>
      <p:sp>
        <p:nvSpPr>
          <p:cNvPr id="3" name="Content Placeholder 2">
            <a:extLst>
              <a:ext uri="{FF2B5EF4-FFF2-40B4-BE49-F238E27FC236}">
                <a16:creationId xmlns:a16="http://schemas.microsoft.com/office/drawing/2014/main" id="{85DA1763-A0B9-8891-9FB6-EBAC8CB28F69}"/>
              </a:ext>
            </a:extLst>
          </p:cNvPr>
          <p:cNvSpPr>
            <a:spLocks noGrp="1"/>
          </p:cNvSpPr>
          <p:nvPr>
            <p:ph idx="1"/>
          </p:nvPr>
        </p:nvSpPr>
        <p:spPr/>
        <p:txBody>
          <a:bodyPr/>
          <a:lstStyle/>
          <a:p>
            <a:pPr lvl="2"/>
            <a:r>
              <a:rPr lang="fr-FR" dirty="0"/>
              <a:t>Un cadre juridique complet et axé sur la prévention en matière de SST est une composante nécessaire d'un système national de SST.</a:t>
            </a:r>
          </a:p>
          <a:p>
            <a:pPr lvl="2"/>
            <a:r>
              <a:rPr lang="fr-FR" dirty="0"/>
              <a:t>Les lois sur la sécurité et la santé au travail devraient être généralement applicables à toutes les branches de l'activité économique et à tous les travailleurs.</a:t>
            </a:r>
          </a:p>
          <a:p>
            <a:pPr lvl="2"/>
            <a:r>
              <a:rPr lang="fr-FR" dirty="0"/>
              <a:t>Les principaux éléments de la législation sur la SST sont les suivants :</a:t>
            </a:r>
            <a:endParaRPr lang="en-GB" dirty="0"/>
          </a:p>
        </p:txBody>
      </p:sp>
      <p:sp>
        <p:nvSpPr>
          <p:cNvPr id="4" name="Date Placeholder 3">
            <a:extLst>
              <a:ext uri="{FF2B5EF4-FFF2-40B4-BE49-F238E27FC236}">
                <a16:creationId xmlns:a16="http://schemas.microsoft.com/office/drawing/2014/main" id="{D64B7B61-6303-FB98-423B-15DC3DC57484}"/>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7BC05C96-372F-7C48-5C47-67637535390C}"/>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6" name="Slide Number Placeholder 5">
            <a:extLst>
              <a:ext uri="{FF2B5EF4-FFF2-40B4-BE49-F238E27FC236}">
                <a16:creationId xmlns:a16="http://schemas.microsoft.com/office/drawing/2014/main" id="{BEC39261-830B-978C-3BAA-942531D3C3EE}"/>
              </a:ext>
            </a:extLst>
          </p:cNvPr>
          <p:cNvSpPr>
            <a:spLocks noGrp="1"/>
          </p:cNvSpPr>
          <p:nvPr>
            <p:ph type="sldNum" sz="quarter" idx="12"/>
          </p:nvPr>
        </p:nvSpPr>
        <p:spPr/>
        <p:txBody>
          <a:bodyPr/>
          <a:lstStyle/>
          <a:p>
            <a:fld id="{856227C0-AD57-4F9B-BAE3-EEFB0D0EE427}" type="slidenum">
              <a:rPr lang="en-GB" smtClean="0"/>
              <a:t>10</a:t>
            </a:fld>
            <a:endParaRPr lang="en-GB"/>
          </a:p>
        </p:txBody>
      </p:sp>
      <p:sp>
        <p:nvSpPr>
          <p:cNvPr id="13" name="Content Placeholder 2">
            <a:extLst>
              <a:ext uri="{FF2B5EF4-FFF2-40B4-BE49-F238E27FC236}">
                <a16:creationId xmlns:a16="http://schemas.microsoft.com/office/drawing/2014/main" id="{BCE652E5-09A9-170B-2212-666232F06DC1}"/>
              </a:ext>
            </a:extLst>
          </p:cNvPr>
          <p:cNvSpPr txBox="1">
            <a:spLocks/>
          </p:cNvSpPr>
          <p:nvPr/>
        </p:nvSpPr>
        <p:spPr>
          <a:xfrm>
            <a:off x="490538" y="3914006"/>
            <a:ext cx="5138366" cy="2219326"/>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spcAft>
                <a:spcPts val="400"/>
              </a:spcAft>
              <a:buFont typeface="Arial" panose="020B0604020202020204" pitchFamily="34" charset="0"/>
              <a:buNone/>
              <a:defRPr sz="2000" b="1" kern="1200">
                <a:solidFill>
                  <a:schemeClr val="accent4"/>
                </a:solidFill>
                <a:latin typeface="Overpass" panose="00000500000000000000" pitchFamily="2" charset="0"/>
                <a:ea typeface="+mn-ea"/>
                <a:cs typeface="+mn-cs"/>
              </a:defRPr>
            </a:lvl1pPr>
            <a:lvl2pPr marL="0" indent="0" algn="l" defTabSz="914400" rtl="0" eaLnBrk="1" latinLnBrk="0" hangingPunct="1">
              <a:lnSpc>
                <a:spcPct val="90000"/>
              </a:lnSpc>
              <a:spcBef>
                <a:spcPts val="400"/>
              </a:spcBef>
              <a:spcAft>
                <a:spcPts val="40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52000" indent="-252000" algn="l" defTabSz="914400" rtl="0" eaLnBrk="1" latinLnBrk="0" hangingPunct="1">
              <a:lnSpc>
                <a:spcPct val="90000"/>
              </a:lnSpc>
              <a:spcBef>
                <a:spcPts val="400"/>
              </a:spcBef>
              <a:spcAft>
                <a:spcPts val="400"/>
              </a:spcAft>
              <a:buClr>
                <a:schemeClr val="accent4"/>
              </a:buClr>
              <a:buSzPct val="7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504000" indent="-216000" algn="l" defTabSz="914400" rtl="0" eaLnBrk="1" latinLnBrk="0" hangingPunct="1">
              <a:lnSpc>
                <a:spcPct val="90000"/>
              </a:lnSpc>
              <a:spcBef>
                <a:spcPts val="400"/>
              </a:spcBef>
              <a:spcAft>
                <a:spcPts val="400"/>
              </a:spcAft>
              <a:buClr>
                <a:schemeClr val="accent1"/>
              </a:buClr>
              <a:buSzPct val="80000"/>
              <a:buFont typeface="Wingdings 3" panose="05040102010807070707" pitchFamily="18" charset="2"/>
              <a:buChar char="u"/>
              <a:defRPr sz="16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914400" rtl="0" eaLnBrk="1" latinLnBrk="0" hangingPunct="1">
              <a:lnSpc>
                <a:spcPct val="90000"/>
              </a:lnSpc>
              <a:spcBef>
                <a:spcPts val="400"/>
              </a:spcBef>
              <a:spcAft>
                <a:spcPts val="400"/>
              </a:spcAft>
              <a:buClr>
                <a:schemeClr val="accent2"/>
              </a:buClr>
              <a:buSzPct val="80000"/>
              <a:buFont typeface="Arial" panose="020B0604020202020204" pitchFamily="34" charset="0"/>
              <a:buNone/>
              <a:defRPr sz="14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540000" indent="-216000" algn="l" defTabSz="914400" rtl="0" eaLnBrk="1" latinLnBrk="0" hangingPunct="1">
              <a:lnSpc>
                <a:spcPct val="100000"/>
              </a:lnSpc>
              <a:spcBef>
                <a:spcPts val="450"/>
              </a:spcBef>
              <a:buClr>
                <a:schemeClr val="accent1"/>
              </a:buClr>
              <a:buSzPct val="70000"/>
              <a:buFont typeface="Wingdings 3" panose="05040102010807070707" pitchFamily="18" charset="2"/>
              <a:buChar char="u"/>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buClr>
                <a:schemeClr val="accent4"/>
              </a:buClr>
            </a:pPr>
            <a:r>
              <a:rPr lang="en-GB" sz="1500" dirty="0"/>
              <a:t>Principe de prevention</a:t>
            </a:r>
          </a:p>
          <a:p>
            <a:pPr lvl="3">
              <a:buClr>
                <a:schemeClr val="accent4"/>
              </a:buClr>
            </a:pPr>
            <a:r>
              <a:rPr lang="fr-FR" sz="1500" dirty="0"/>
              <a:t>Infrastructure nationale pour gouverner la sécurité et la santé au travail</a:t>
            </a:r>
          </a:p>
          <a:p>
            <a:pPr lvl="3">
              <a:buClr>
                <a:schemeClr val="accent4"/>
              </a:buClr>
            </a:pPr>
            <a:r>
              <a:rPr lang="fr-FR" sz="1500" dirty="0"/>
              <a:t>Amélioration continue de la gouvernance nationale en matière de SST</a:t>
            </a:r>
          </a:p>
          <a:p>
            <a:pPr lvl="3">
              <a:buClr>
                <a:schemeClr val="accent4"/>
              </a:buClr>
            </a:pPr>
            <a:r>
              <a:rPr lang="fr-FR" sz="1500" dirty="0"/>
              <a:t>Obligations générales en matière de SST, fondées sur les résultats, pour toutes les parties prenantes concernées</a:t>
            </a:r>
          </a:p>
          <a:p>
            <a:pPr lvl="3">
              <a:buClr>
                <a:schemeClr val="accent4"/>
              </a:buClr>
            </a:pPr>
            <a:r>
              <a:rPr lang="fr-FR" sz="1500" dirty="0"/>
              <a:t>Processus de gestion de la SST sur le lieu de travail</a:t>
            </a:r>
            <a:endParaRPr lang="en-GB" sz="1500" dirty="0"/>
          </a:p>
        </p:txBody>
      </p:sp>
      <p:sp>
        <p:nvSpPr>
          <p:cNvPr id="14" name="Content Placeholder 3">
            <a:extLst>
              <a:ext uri="{FF2B5EF4-FFF2-40B4-BE49-F238E27FC236}">
                <a16:creationId xmlns:a16="http://schemas.microsoft.com/office/drawing/2014/main" id="{67624071-99EE-8AC5-4D89-937477319AC1}"/>
              </a:ext>
            </a:extLst>
          </p:cNvPr>
          <p:cNvSpPr txBox="1">
            <a:spLocks/>
          </p:cNvSpPr>
          <p:nvPr/>
        </p:nvSpPr>
        <p:spPr>
          <a:xfrm>
            <a:off x="5628904" y="3914006"/>
            <a:ext cx="6072558" cy="2219326"/>
          </a:xfrm>
          <a:prstGeom prst="rect">
            <a:avLst/>
          </a:prstGeom>
        </p:spPr>
        <p:txBody>
          <a:bodyPr lIns="0" tIns="0" rIns="0" bIns="0"/>
          <a:lstStyle>
            <a:lvl1pPr marL="0" indent="0" algn="l" defTabSz="914400" rtl="0" eaLnBrk="1" latinLnBrk="0" hangingPunct="1">
              <a:lnSpc>
                <a:spcPct val="90000"/>
              </a:lnSpc>
              <a:spcBef>
                <a:spcPts val="400"/>
              </a:spcBef>
              <a:spcAft>
                <a:spcPts val="400"/>
              </a:spcAft>
              <a:buFont typeface="Arial" panose="020B0604020202020204" pitchFamily="34" charset="0"/>
              <a:buNone/>
              <a:defRPr sz="2000" b="1" kern="1200">
                <a:solidFill>
                  <a:schemeClr val="accent4"/>
                </a:solidFill>
                <a:latin typeface="Overpass" panose="00000500000000000000" pitchFamily="2" charset="0"/>
                <a:ea typeface="+mn-ea"/>
                <a:cs typeface="+mn-cs"/>
              </a:defRPr>
            </a:lvl1pPr>
            <a:lvl2pPr marL="0" indent="0" algn="l" defTabSz="914400" rtl="0" eaLnBrk="1" latinLnBrk="0" hangingPunct="1">
              <a:lnSpc>
                <a:spcPct val="90000"/>
              </a:lnSpc>
              <a:spcBef>
                <a:spcPts val="400"/>
              </a:spcBef>
              <a:spcAft>
                <a:spcPts val="40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52000" indent="-252000" algn="l" defTabSz="914400" rtl="0" eaLnBrk="1" latinLnBrk="0" hangingPunct="1">
              <a:lnSpc>
                <a:spcPct val="90000"/>
              </a:lnSpc>
              <a:spcBef>
                <a:spcPts val="400"/>
              </a:spcBef>
              <a:spcAft>
                <a:spcPts val="400"/>
              </a:spcAft>
              <a:buClr>
                <a:schemeClr val="accent4"/>
              </a:buClr>
              <a:buSzPct val="7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504000" indent="-216000" algn="l" defTabSz="914400" rtl="0" eaLnBrk="1" latinLnBrk="0" hangingPunct="1">
              <a:lnSpc>
                <a:spcPct val="90000"/>
              </a:lnSpc>
              <a:spcBef>
                <a:spcPts val="400"/>
              </a:spcBef>
              <a:spcAft>
                <a:spcPts val="400"/>
              </a:spcAft>
              <a:buClr>
                <a:schemeClr val="accent1"/>
              </a:buClr>
              <a:buSzPct val="80000"/>
              <a:buFont typeface="Wingdings 3" panose="05040102010807070707" pitchFamily="18" charset="2"/>
              <a:buChar char="u"/>
              <a:defRPr sz="16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914400" rtl="0" eaLnBrk="1" latinLnBrk="0" hangingPunct="1">
              <a:lnSpc>
                <a:spcPct val="90000"/>
              </a:lnSpc>
              <a:spcBef>
                <a:spcPts val="400"/>
              </a:spcBef>
              <a:spcAft>
                <a:spcPts val="400"/>
              </a:spcAft>
              <a:buClr>
                <a:schemeClr val="accent2"/>
              </a:buClr>
              <a:buSzPct val="80000"/>
              <a:buFont typeface="Arial" panose="020B0604020202020204" pitchFamily="34" charset="0"/>
              <a:buNone/>
              <a:defRPr sz="14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540000" indent="-216000" algn="l" defTabSz="914400" rtl="0" eaLnBrk="1" latinLnBrk="0" hangingPunct="1">
              <a:lnSpc>
                <a:spcPct val="100000"/>
              </a:lnSpc>
              <a:spcBef>
                <a:spcPts val="450"/>
              </a:spcBef>
              <a:buClr>
                <a:schemeClr val="accent1"/>
              </a:buClr>
              <a:buSzPct val="70000"/>
              <a:buFont typeface="Wingdings 3" panose="05040102010807070707" pitchFamily="18" charset="2"/>
              <a:buChar char="u"/>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buClr>
                <a:schemeClr val="accent4"/>
              </a:buClr>
            </a:pPr>
            <a:r>
              <a:rPr lang="fr-FR" sz="1500" dirty="0"/>
              <a:t>Modalités de participation, de collaboration et de coopération sur le lieu de travail</a:t>
            </a:r>
          </a:p>
          <a:p>
            <a:pPr lvl="3">
              <a:buClr>
                <a:schemeClr val="accent4"/>
              </a:buClr>
            </a:pPr>
            <a:r>
              <a:rPr lang="fr-FR" sz="1500" dirty="0"/>
              <a:t>Collaboration d'entreprises exerçant simultanément des activités sur un même lieu de travail</a:t>
            </a:r>
          </a:p>
          <a:p>
            <a:pPr lvl="3">
              <a:buClr>
                <a:schemeClr val="accent4"/>
              </a:buClr>
            </a:pPr>
            <a:r>
              <a:rPr lang="fr-FR" sz="1500" dirty="0"/>
              <a:t>Le droit pour les travailleurs de se retirer de situations dangereuses</a:t>
            </a:r>
          </a:p>
          <a:p>
            <a:pPr lvl="3">
              <a:buClr>
                <a:schemeClr val="accent4"/>
              </a:buClr>
            </a:pPr>
            <a:r>
              <a:rPr lang="fr-FR" sz="1500" dirty="0"/>
              <a:t>Autres prérogatives essentielles des travailleurs (formation SST, EPI, etc.)</a:t>
            </a:r>
          </a:p>
          <a:p>
            <a:pPr lvl="3">
              <a:buClr>
                <a:schemeClr val="accent4"/>
              </a:buClr>
            </a:pPr>
            <a:r>
              <a:rPr lang="fr-FR" sz="1500" dirty="0"/>
              <a:t>Sanctions et procédures de sanction définies légalement</a:t>
            </a:r>
            <a:endParaRPr lang="en-GB" sz="1500" dirty="0"/>
          </a:p>
        </p:txBody>
      </p:sp>
    </p:spTree>
    <p:extLst>
      <p:ext uri="{BB962C8B-B14F-4D97-AF65-F5344CB8AC3E}">
        <p14:creationId xmlns:p14="http://schemas.microsoft.com/office/powerpoint/2010/main" val="218106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361D-EA1D-8A5A-AF91-6636C2599E2F}"/>
              </a:ext>
            </a:extLst>
          </p:cNvPr>
          <p:cNvSpPr>
            <a:spLocks noGrp="1"/>
          </p:cNvSpPr>
          <p:nvPr>
            <p:ph type="title"/>
          </p:nvPr>
        </p:nvSpPr>
        <p:spPr/>
        <p:txBody>
          <a:bodyPr/>
          <a:lstStyle/>
          <a:p>
            <a:r>
              <a:rPr lang="fr-FR" dirty="0">
                <a:solidFill>
                  <a:schemeClr val="accent4"/>
                </a:solidFill>
              </a:rPr>
              <a:t>Protection des travailleurs contre des conséquences injustifiées</a:t>
            </a:r>
            <a:br>
              <a:rPr lang="fr-FR" dirty="0">
                <a:solidFill>
                  <a:schemeClr val="accent4"/>
                </a:solidFill>
              </a:rPr>
            </a:br>
            <a:r>
              <a:rPr lang="fr-FR" dirty="0">
                <a:solidFill>
                  <a:schemeClr val="accent4"/>
                </a:solidFill>
              </a:rPr>
              <a:t>en cas de retrait pour des situations de travail dangereuses</a:t>
            </a:r>
            <a:endParaRPr lang="en-GB" dirty="0">
              <a:solidFill>
                <a:schemeClr val="accent4"/>
              </a:solidFill>
            </a:endParaRPr>
          </a:p>
        </p:txBody>
      </p:sp>
      <p:sp>
        <p:nvSpPr>
          <p:cNvPr id="3" name="Content Placeholder 2">
            <a:extLst>
              <a:ext uri="{FF2B5EF4-FFF2-40B4-BE49-F238E27FC236}">
                <a16:creationId xmlns:a16="http://schemas.microsoft.com/office/drawing/2014/main" id="{D3FC8E45-21D1-A0FF-CA2A-F385399B9604}"/>
              </a:ext>
            </a:extLst>
          </p:cNvPr>
          <p:cNvSpPr>
            <a:spLocks noGrp="1"/>
          </p:cNvSpPr>
          <p:nvPr>
            <p:ph sz="half" idx="1"/>
          </p:nvPr>
        </p:nvSpPr>
        <p:spPr>
          <a:xfrm>
            <a:off x="490537" y="2393950"/>
            <a:ext cx="6458903" cy="3482976"/>
          </a:xfrm>
        </p:spPr>
        <p:txBody>
          <a:bodyPr/>
          <a:lstStyle/>
          <a:p>
            <a:pPr lvl="2"/>
            <a:r>
              <a:rPr lang="fr-FR" dirty="0"/>
              <a:t>La convention n° 155 exige que des mesures nationales soient prises pour protéger les travailleurs contre des conséquences injustifiées s'ils se retirent d'une situation de travail dont ils ont de bonnes raisons de penser qu'elle présente un danger imminent et grave pour leur vie et leur santé.</a:t>
            </a:r>
          </a:p>
          <a:p>
            <a:pPr lvl="2"/>
            <a:r>
              <a:rPr lang="fr-FR" dirty="0"/>
              <a:t>Ce droit joue un rôle essentiel dans la prévention des accidents du travail et des maladies professionnelles.</a:t>
            </a:r>
            <a:endParaRPr lang="en-GB" dirty="0"/>
          </a:p>
        </p:txBody>
      </p:sp>
      <p:sp>
        <p:nvSpPr>
          <p:cNvPr id="5" name="Date Placeholder 4">
            <a:extLst>
              <a:ext uri="{FF2B5EF4-FFF2-40B4-BE49-F238E27FC236}">
                <a16:creationId xmlns:a16="http://schemas.microsoft.com/office/drawing/2014/main" id="{05E011BB-9AB6-4977-2800-FF9A29D0DC13}"/>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9C631EE1-68BA-1187-E4A9-157D640696A7}"/>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24070333-2B81-9747-0DB0-A8320980C1EE}"/>
              </a:ext>
            </a:extLst>
          </p:cNvPr>
          <p:cNvSpPr>
            <a:spLocks noGrp="1"/>
          </p:cNvSpPr>
          <p:nvPr>
            <p:ph type="sldNum" sz="quarter" idx="12"/>
          </p:nvPr>
        </p:nvSpPr>
        <p:spPr/>
        <p:txBody>
          <a:bodyPr/>
          <a:lstStyle/>
          <a:p>
            <a:fld id="{856227C0-AD57-4F9B-BAE3-EEFB0D0EE427}" type="slidenum">
              <a:rPr lang="en-GB" smtClean="0"/>
              <a:t>11</a:t>
            </a:fld>
            <a:endParaRPr lang="en-GB"/>
          </a:p>
        </p:txBody>
      </p:sp>
      <p:sp>
        <p:nvSpPr>
          <p:cNvPr id="8" name="Text Placeholder 7">
            <a:extLst>
              <a:ext uri="{FF2B5EF4-FFF2-40B4-BE49-F238E27FC236}">
                <a16:creationId xmlns:a16="http://schemas.microsoft.com/office/drawing/2014/main" id="{61A99669-BBD8-B8DB-6279-BD493B720978}"/>
              </a:ext>
            </a:extLst>
          </p:cNvPr>
          <p:cNvSpPr>
            <a:spLocks noGrp="1"/>
          </p:cNvSpPr>
          <p:nvPr>
            <p:ph type="body" sz="quarter" idx="13"/>
          </p:nvPr>
        </p:nvSpPr>
        <p:spPr>
          <a:xfrm>
            <a:off x="7482840" y="2393951"/>
            <a:ext cx="4218624" cy="3290569"/>
          </a:xfrm>
          <a:solidFill>
            <a:schemeClr val="bg2"/>
          </a:solidFill>
        </p:spPr>
        <p:txBody>
          <a:bodyPr/>
          <a:lstStyle/>
          <a:p>
            <a:pPr>
              <a:spcBef>
                <a:spcPts val="1800"/>
              </a:spcBef>
            </a:pPr>
            <a:r>
              <a:rPr lang="fr-CH" dirty="0"/>
              <a:t>68% </a:t>
            </a:r>
            <a:r>
              <a:rPr lang="fr-FR" sz="1800" spc="0" dirty="0"/>
              <a:t>des États Membres accordent aux travailleurs le droit de se retirer d’une situation de travail dangereuse sans risque d’être exposés à des conséquences négatives.</a:t>
            </a:r>
          </a:p>
          <a:p>
            <a:pPr>
              <a:spcBef>
                <a:spcPts val="1800"/>
              </a:spcBef>
            </a:pPr>
            <a:r>
              <a:rPr lang="fr-FR" dirty="0"/>
              <a:t>80%</a:t>
            </a:r>
            <a:r>
              <a:rPr lang="fr-FR" sz="1800" spc="0" dirty="0"/>
              <a:t> des États Membres ayant ratifié la </a:t>
            </a:r>
            <a:r>
              <a:rPr lang="fr-FR" sz="1800" b="1" spc="0" dirty="0"/>
              <a:t>convention n° 155 </a:t>
            </a:r>
            <a:r>
              <a:rPr lang="fr-FR" sz="1800" spc="0" dirty="0"/>
              <a:t>accordent aux travailleurs ce droit.</a:t>
            </a:r>
            <a:endParaRPr lang="en-GB" sz="1800" spc="0" dirty="0"/>
          </a:p>
        </p:txBody>
      </p:sp>
    </p:spTree>
    <p:extLst>
      <p:ext uri="{BB962C8B-B14F-4D97-AF65-F5344CB8AC3E}">
        <p14:creationId xmlns:p14="http://schemas.microsoft.com/office/powerpoint/2010/main" val="95075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40A09-B259-7F6B-3AA5-B579AEC93667}"/>
              </a:ext>
            </a:extLst>
          </p:cNvPr>
          <p:cNvSpPr>
            <a:spLocks noGrp="1"/>
          </p:cNvSpPr>
          <p:nvPr>
            <p:ph type="dt" sz="half" idx="10"/>
          </p:nvPr>
        </p:nvSpPr>
        <p:spPr/>
        <p:txBody>
          <a:bodyPr/>
          <a:lstStyle/>
          <a:p>
            <a:r>
              <a:rPr lang="en-GB"/>
              <a:t>Date: Monday / 01 / October / 2019</a:t>
            </a:r>
          </a:p>
        </p:txBody>
      </p:sp>
      <p:sp>
        <p:nvSpPr>
          <p:cNvPr id="3" name="Footer Placeholder 2">
            <a:extLst>
              <a:ext uri="{FF2B5EF4-FFF2-40B4-BE49-F238E27FC236}">
                <a16:creationId xmlns:a16="http://schemas.microsoft.com/office/drawing/2014/main" id="{87AA742B-8AA9-6750-7379-1AAB8B6EFBFC}"/>
              </a:ext>
            </a:extLst>
          </p:cNvPr>
          <p:cNvSpPr>
            <a:spLocks noGrp="1"/>
          </p:cNvSpPr>
          <p:nvPr>
            <p:ph type="ftr" sz="quarter" idx="11"/>
          </p:nvPr>
        </p:nvSpPr>
        <p:spPr/>
        <p:txBody>
          <a:bodyPr/>
          <a:lstStyle/>
          <a:p>
            <a:r>
              <a:rPr lang="fr-FR"/>
              <a:t>Faire avancera la justice sociale, promouvoir le travail décent</a:t>
            </a:r>
            <a:endParaRPr lang="en-GB" dirty="0"/>
          </a:p>
        </p:txBody>
      </p:sp>
      <p:sp>
        <p:nvSpPr>
          <p:cNvPr id="4" name="Slide Number Placeholder 3">
            <a:extLst>
              <a:ext uri="{FF2B5EF4-FFF2-40B4-BE49-F238E27FC236}">
                <a16:creationId xmlns:a16="http://schemas.microsoft.com/office/drawing/2014/main" id="{397A3F46-44E1-CC0F-C315-D742F8DB88EF}"/>
              </a:ext>
            </a:extLst>
          </p:cNvPr>
          <p:cNvSpPr>
            <a:spLocks noGrp="1"/>
          </p:cNvSpPr>
          <p:nvPr>
            <p:ph type="sldNum" sz="quarter" idx="12"/>
          </p:nvPr>
        </p:nvSpPr>
        <p:spPr/>
        <p:txBody>
          <a:bodyPr/>
          <a:lstStyle/>
          <a:p>
            <a:fld id="{856227C0-AD57-4F9B-BAE3-EEFB0D0EE427}" type="slidenum">
              <a:rPr lang="en-GB" smtClean="0"/>
              <a:t>12</a:t>
            </a:fld>
            <a:endParaRPr lang="en-GB"/>
          </a:p>
        </p:txBody>
      </p:sp>
      <p:pic>
        <p:nvPicPr>
          <p:cNvPr id="6" name="Picture 5" descr="Map&#10;&#10;Description automatically generated">
            <a:extLst>
              <a:ext uri="{FF2B5EF4-FFF2-40B4-BE49-F238E27FC236}">
                <a16:creationId xmlns:a16="http://schemas.microsoft.com/office/drawing/2014/main" id="{D73A721E-B07D-3F76-3CBF-C63A397D8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578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361D-EA1D-8A5A-AF91-6636C2599E2F}"/>
              </a:ext>
            </a:extLst>
          </p:cNvPr>
          <p:cNvSpPr>
            <a:spLocks noGrp="1"/>
          </p:cNvSpPr>
          <p:nvPr>
            <p:ph type="title"/>
          </p:nvPr>
        </p:nvSpPr>
        <p:spPr/>
        <p:txBody>
          <a:bodyPr/>
          <a:lstStyle/>
          <a:p>
            <a:r>
              <a:rPr lang="fr-FR" dirty="0">
                <a:solidFill>
                  <a:schemeClr val="accent4"/>
                </a:solidFill>
              </a:rPr>
              <a:t>Prescriptions prévoyant l’établissement de comités </a:t>
            </a:r>
            <a:br>
              <a:rPr lang="fr-FR" dirty="0">
                <a:solidFill>
                  <a:schemeClr val="accent4"/>
                </a:solidFill>
              </a:rPr>
            </a:br>
            <a:r>
              <a:rPr lang="fr-FR" dirty="0">
                <a:solidFill>
                  <a:schemeClr val="accent4"/>
                </a:solidFill>
              </a:rPr>
              <a:t>conjoints de SST sur le lieu de travail</a:t>
            </a:r>
            <a:endParaRPr lang="en-GB" dirty="0">
              <a:solidFill>
                <a:schemeClr val="accent4"/>
              </a:solidFill>
            </a:endParaRPr>
          </a:p>
        </p:txBody>
      </p:sp>
      <p:sp>
        <p:nvSpPr>
          <p:cNvPr id="3" name="Content Placeholder 2">
            <a:extLst>
              <a:ext uri="{FF2B5EF4-FFF2-40B4-BE49-F238E27FC236}">
                <a16:creationId xmlns:a16="http://schemas.microsoft.com/office/drawing/2014/main" id="{D3FC8E45-21D1-A0FF-CA2A-F385399B9604}"/>
              </a:ext>
            </a:extLst>
          </p:cNvPr>
          <p:cNvSpPr>
            <a:spLocks noGrp="1"/>
          </p:cNvSpPr>
          <p:nvPr>
            <p:ph sz="half" idx="1"/>
          </p:nvPr>
        </p:nvSpPr>
        <p:spPr>
          <a:xfrm>
            <a:off x="490537" y="2393950"/>
            <a:ext cx="7050294" cy="3482976"/>
          </a:xfrm>
        </p:spPr>
        <p:txBody>
          <a:bodyPr/>
          <a:lstStyle/>
          <a:p>
            <a:pPr lvl="2"/>
            <a:r>
              <a:rPr lang="fr-FR" dirty="0"/>
              <a:t>Les conventions n° 155 et 187 promeuvent la coopération sur le lieu de travail entre la direction, les travailleurs et leurs représentants.</a:t>
            </a:r>
          </a:p>
          <a:p>
            <a:pPr lvl="2"/>
            <a:r>
              <a:rPr lang="fr-FR" dirty="0"/>
              <a:t>Les recommandations nos 164 et 197 qui accompagnent ces deux conventions donnent des détails supplémentaires sur la création de comités conjoints de SST sur le lieu de travail et sur la désignation des représentants des travailleurs en matière de SST.</a:t>
            </a:r>
          </a:p>
          <a:p>
            <a:pPr lvl="2"/>
            <a:r>
              <a:rPr lang="fr-FR" dirty="0"/>
              <a:t>Les comités conjoints de SST sont un moyen efficace de permettre aux travailleurs et aux employeurs de travailler ensemble de manière collaborative et coordonnée en vue de régler les problèmes de SST.</a:t>
            </a:r>
            <a:endParaRPr lang="en-GB" dirty="0"/>
          </a:p>
        </p:txBody>
      </p:sp>
      <p:sp>
        <p:nvSpPr>
          <p:cNvPr id="5" name="Date Placeholder 4">
            <a:extLst>
              <a:ext uri="{FF2B5EF4-FFF2-40B4-BE49-F238E27FC236}">
                <a16:creationId xmlns:a16="http://schemas.microsoft.com/office/drawing/2014/main" id="{05E011BB-9AB6-4977-2800-FF9A29D0DC13}"/>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9C631EE1-68BA-1187-E4A9-157D640696A7}"/>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24070333-2B81-9747-0DB0-A8320980C1EE}"/>
              </a:ext>
            </a:extLst>
          </p:cNvPr>
          <p:cNvSpPr>
            <a:spLocks noGrp="1"/>
          </p:cNvSpPr>
          <p:nvPr>
            <p:ph type="sldNum" sz="quarter" idx="12"/>
          </p:nvPr>
        </p:nvSpPr>
        <p:spPr/>
        <p:txBody>
          <a:bodyPr/>
          <a:lstStyle/>
          <a:p>
            <a:fld id="{856227C0-AD57-4F9B-BAE3-EEFB0D0EE427}" type="slidenum">
              <a:rPr lang="en-GB" smtClean="0"/>
              <a:t>13</a:t>
            </a:fld>
            <a:endParaRPr lang="en-GB"/>
          </a:p>
        </p:txBody>
      </p:sp>
      <p:sp>
        <p:nvSpPr>
          <p:cNvPr id="8" name="Text Placeholder 7">
            <a:extLst>
              <a:ext uri="{FF2B5EF4-FFF2-40B4-BE49-F238E27FC236}">
                <a16:creationId xmlns:a16="http://schemas.microsoft.com/office/drawing/2014/main" id="{61A99669-BBD8-B8DB-6279-BD493B720978}"/>
              </a:ext>
            </a:extLst>
          </p:cNvPr>
          <p:cNvSpPr>
            <a:spLocks noGrp="1"/>
          </p:cNvSpPr>
          <p:nvPr>
            <p:ph type="body" sz="quarter" idx="13"/>
          </p:nvPr>
        </p:nvSpPr>
        <p:spPr>
          <a:xfrm>
            <a:off x="7730836" y="2393951"/>
            <a:ext cx="3970628" cy="3579337"/>
          </a:xfrm>
          <a:solidFill>
            <a:schemeClr val="bg2"/>
          </a:solidFill>
        </p:spPr>
        <p:txBody>
          <a:bodyPr/>
          <a:lstStyle/>
          <a:p>
            <a:pPr>
              <a:spcBef>
                <a:spcPts val="1800"/>
              </a:spcBef>
            </a:pPr>
            <a:r>
              <a:rPr lang="fr-CH" dirty="0"/>
              <a:t>73% </a:t>
            </a:r>
            <a:r>
              <a:rPr lang="fr-FR" sz="1800" spc="0" dirty="0"/>
              <a:t>des États Membres prévoient dans leurs législations nationales des dispositions pour l’établissement de comités de SST sur le lieu de travail.</a:t>
            </a:r>
          </a:p>
          <a:p>
            <a:pPr>
              <a:spcBef>
                <a:spcPts val="1800"/>
              </a:spcBef>
            </a:pPr>
            <a:r>
              <a:rPr lang="fr-FR" dirty="0"/>
              <a:t>92%</a:t>
            </a:r>
            <a:r>
              <a:rPr lang="fr-FR" sz="1800" spc="0" dirty="0"/>
              <a:t> des États Membres à revenu élevé ayant ratifié la convention n° 155 exigent la mise en place de comités conjoints de SST sur le lieu de travail.</a:t>
            </a:r>
            <a:endParaRPr lang="en-GB" sz="1800" spc="0" dirty="0"/>
          </a:p>
        </p:txBody>
      </p:sp>
    </p:spTree>
    <p:extLst>
      <p:ext uri="{BB962C8B-B14F-4D97-AF65-F5344CB8AC3E}">
        <p14:creationId xmlns:p14="http://schemas.microsoft.com/office/powerpoint/2010/main" val="239383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5EA178-F585-043B-F75D-748C59217229}"/>
              </a:ext>
            </a:extLst>
          </p:cNvPr>
          <p:cNvSpPr>
            <a:spLocks noGrp="1"/>
          </p:cNvSpPr>
          <p:nvPr>
            <p:ph type="dt" sz="half" idx="10"/>
          </p:nvPr>
        </p:nvSpPr>
        <p:spPr/>
        <p:txBody>
          <a:bodyPr/>
          <a:lstStyle/>
          <a:p>
            <a:r>
              <a:rPr lang="en-GB"/>
              <a:t>Date: Monday / 01 / October / 2019</a:t>
            </a:r>
          </a:p>
        </p:txBody>
      </p:sp>
      <p:sp>
        <p:nvSpPr>
          <p:cNvPr id="3" name="Footer Placeholder 2">
            <a:extLst>
              <a:ext uri="{FF2B5EF4-FFF2-40B4-BE49-F238E27FC236}">
                <a16:creationId xmlns:a16="http://schemas.microsoft.com/office/drawing/2014/main" id="{5FDC5C7B-2D1D-8019-55DC-7030053F9FED}"/>
              </a:ext>
            </a:extLst>
          </p:cNvPr>
          <p:cNvSpPr>
            <a:spLocks noGrp="1"/>
          </p:cNvSpPr>
          <p:nvPr>
            <p:ph type="ftr" sz="quarter" idx="11"/>
          </p:nvPr>
        </p:nvSpPr>
        <p:spPr/>
        <p:txBody>
          <a:bodyPr/>
          <a:lstStyle/>
          <a:p>
            <a:r>
              <a:rPr lang="fr-FR"/>
              <a:t>Faire avancera la justice sociale, promouvoir le travail décent</a:t>
            </a:r>
            <a:endParaRPr lang="en-GB" dirty="0"/>
          </a:p>
        </p:txBody>
      </p:sp>
      <p:sp>
        <p:nvSpPr>
          <p:cNvPr id="4" name="Slide Number Placeholder 3">
            <a:extLst>
              <a:ext uri="{FF2B5EF4-FFF2-40B4-BE49-F238E27FC236}">
                <a16:creationId xmlns:a16="http://schemas.microsoft.com/office/drawing/2014/main" id="{40322F00-4146-ECC0-8D5B-DD1E1CDCAC34}"/>
              </a:ext>
            </a:extLst>
          </p:cNvPr>
          <p:cNvSpPr>
            <a:spLocks noGrp="1"/>
          </p:cNvSpPr>
          <p:nvPr>
            <p:ph type="sldNum" sz="quarter" idx="12"/>
          </p:nvPr>
        </p:nvSpPr>
        <p:spPr/>
        <p:txBody>
          <a:bodyPr/>
          <a:lstStyle/>
          <a:p>
            <a:fld id="{856227C0-AD57-4F9B-BAE3-EEFB0D0EE427}" type="slidenum">
              <a:rPr lang="en-GB" smtClean="0"/>
              <a:t>14</a:t>
            </a:fld>
            <a:endParaRPr lang="en-GB"/>
          </a:p>
        </p:txBody>
      </p:sp>
      <p:pic>
        <p:nvPicPr>
          <p:cNvPr id="6" name="Picture 5" descr="Map&#10;&#10;Description automatically generated">
            <a:extLst>
              <a:ext uri="{FF2B5EF4-FFF2-40B4-BE49-F238E27FC236}">
                <a16:creationId xmlns:a16="http://schemas.microsoft.com/office/drawing/2014/main" id="{F5E1EB8C-6F97-DE6D-2BE7-AD292E1C27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344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CE32-8DD2-7CB8-3F3D-A8857A138842}"/>
              </a:ext>
            </a:extLst>
          </p:cNvPr>
          <p:cNvSpPr>
            <a:spLocks noGrp="1"/>
          </p:cNvSpPr>
          <p:nvPr>
            <p:ph type="title"/>
          </p:nvPr>
        </p:nvSpPr>
        <p:spPr/>
        <p:txBody>
          <a:bodyPr/>
          <a:lstStyle/>
          <a:p>
            <a:r>
              <a:rPr lang="fr-FR" dirty="0">
                <a:solidFill>
                  <a:schemeClr val="accent4"/>
                </a:solidFill>
              </a:rPr>
              <a:t>Prescription prévoyant l’établissement de comités conjoints de SST sur le lieu de travail: </a:t>
            </a:r>
            <a:r>
              <a:rPr lang="fr-FR" b="0" dirty="0">
                <a:solidFill>
                  <a:schemeClr val="accent4"/>
                </a:solidFill>
              </a:rPr>
              <a:t>Exemples de pays</a:t>
            </a:r>
            <a:endParaRPr lang="en-GB" b="0" dirty="0">
              <a:solidFill>
                <a:schemeClr val="accent4"/>
              </a:solidFill>
            </a:endParaRPr>
          </a:p>
        </p:txBody>
      </p:sp>
      <p:sp>
        <p:nvSpPr>
          <p:cNvPr id="3" name="Content Placeholder 2">
            <a:extLst>
              <a:ext uri="{FF2B5EF4-FFF2-40B4-BE49-F238E27FC236}">
                <a16:creationId xmlns:a16="http://schemas.microsoft.com/office/drawing/2014/main" id="{2ABFE578-02A4-80BD-0E76-AF0610E44CCD}"/>
              </a:ext>
            </a:extLst>
          </p:cNvPr>
          <p:cNvSpPr>
            <a:spLocks noGrp="1"/>
          </p:cNvSpPr>
          <p:nvPr>
            <p:ph sz="half" idx="1"/>
          </p:nvPr>
        </p:nvSpPr>
        <p:spPr>
          <a:xfrm>
            <a:off x="490538" y="2393950"/>
            <a:ext cx="6746400" cy="3204000"/>
          </a:xfrm>
          <a:solidFill>
            <a:schemeClr val="accent3">
              <a:lumMod val="20000"/>
              <a:lumOff val="80000"/>
            </a:schemeClr>
          </a:solidFill>
        </p:spPr>
        <p:txBody>
          <a:bodyPr/>
          <a:lstStyle/>
          <a:p>
            <a:r>
              <a:rPr lang="fr-CH" dirty="0">
                <a:solidFill>
                  <a:schemeClr val="accent1"/>
                </a:solidFill>
              </a:rPr>
              <a:t>Djibouti</a:t>
            </a:r>
          </a:p>
          <a:p>
            <a:pPr lvl="2"/>
            <a:r>
              <a:rPr lang="fr-FR" dirty="0"/>
              <a:t>Un comité d’hygiène et de sécurité est obligatoirement créé dans toutes les entreprises du secteur industriel, des bâtiments et des travaux publics </a:t>
            </a:r>
            <a:r>
              <a:rPr lang="en-GB" b="0" i="0" dirty="0">
                <a:solidFill>
                  <a:srgbClr val="040C28"/>
                </a:solidFill>
                <a:effectLst/>
                <a:latin typeface="Google Sans"/>
              </a:rPr>
              <a:t>≥</a:t>
            </a:r>
            <a:r>
              <a:rPr lang="fr-FR" dirty="0"/>
              <a:t> 50 travailleurs (</a:t>
            </a:r>
            <a:r>
              <a:rPr lang="fr-CH" dirty="0"/>
              <a:t>temporaires et occasionnels compris</a:t>
            </a:r>
            <a:r>
              <a:rPr lang="en-GB" dirty="0"/>
              <a:t>).</a:t>
            </a:r>
            <a:endParaRPr lang="fr-FR" dirty="0"/>
          </a:p>
          <a:p>
            <a:pPr lvl="2"/>
            <a:r>
              <a:rPr lang="fr-FR" dirty="0"/>
              <a:t>Le comité doit inclure l'employeur, le responsable de SST, un représentant des travailleurs (ou deux, lorsque &gt; 150 travailleurs) et le médecin ou l'infirmier de l'entreprise.</a:t>
            </a:r>
          </a:p>
          <a:p>
            <a:pPr lvl="2"/>
            <a:r>
              <a:rPr lang="fr-FR" dirty="0"/>
              <a:t>Le comité SST doit être convoqué par l'employeur au moins trois fois par an, en cas de situations dangereuses ou à la suite d'un accident grave.</a:t>
            </a:r>
            <a:endParaRPr lang="en-GB" sz="2000" dirty="0">
              <a:solidFill>
                <a:schemeClr val="accent1"/>
              </a:solidFill>
            </a:endParaRPr>
          </a:p>
        </p:txBody>
      </p:sp>
      <p:sp>
        <p:nvSpPr>
          <p:cNvPr id="4" name="Content Placeholder 3">
            <a:extLst>
              <a:ext uri="{FF2B5EF4-FFF2-40B4-BE49-F238E27FC236}">
                <a16:creationId xmlns:a16="http://schemas.microsoft.com/office/drawing/2014/main" id="{A354A5D7-15E7-A3B0-8242-0A2264CFE405}"/>
              </a:ext>
            </a:extLst>
          </p:cNvPr>
          <p:cNvSpPr>
            <a:spLocks noGrp="1"/>
          </p:cNvSpPr>
          <p:nvPr>
            <p:ph sz="half" idx="2"/>
          </p:nvPr>
        </p:nvSpPr>
        <p:spPr>
          <a:xfrm>
            <a:off x="7797600" y="2393949"/>
            <a:ext cx="3906000" cy="3204000"/>
          </a:xfrm>
          <a:solidFill>
            <a:schemeClr val="accent3">
              <a:lumMod val="20000"/>
              <a:lumOff val="80000"/>
            </a:schemeClr>
          </a:solidFill>
        </p:spPr>
        <p:txBody>
          <a:bodyPr/>
          <a:lstStyle/>
          <a:p>
            <a:r>
              <a:rPr lang="fr-CH" dirty="0">
                <a:solidFill>
                  <a:schemeClr val="accent1"/>
                </a:solidFill>
              </a:rPr>
              <a:t>Finlande</a:t>
            </a:r>
          </a:p>
          <a:p>
            <a:pPr lvl="2"/>
            <a:r>
              <a:rPr lang="fr-FR" dirty="0"/>
              <a:t>Les travailleurs des entreprises où </a:t>
            </a:r>
            <a:r>
              <a:rPr lang="en-GB" b="0" i="0" dirty="0">
                <a:solidFill>
                  <a:srgbClr val="040C28"/>
                </a:solidFill>
                <a:effectLst/>
                <a:latin typeface="Google Sans"/>
              </a:rPr>
              <a:t>≥</a:t>
            </a:r>
            <a:r>
              <a:rPr lang="fr-FR" dirty="0"/>
              <a:t> 10 individus travaillent régulièrement ont le droit d'élire un représentant en matière de SST.</a:t>
            </a:r>
          </a:p>
          <a:p>
            <a:pPr lvl="2"/>
            <a:r>
              <a:rPr lang="fr-FR" dirty="0"/>
              <a:t>Dans les entreprises comptant ≥ 20 individus travaillant régulièrement, un comité SST doit être mis en place pour une période de deux ans.</a:t>
            </a:r>
            <a:endParaRPr lang="en-GB" dirty="0">
              <a:solidFill>
                <a:schemeClr val="accent1"/>
              </a:solidFill>
            </a:endParaRPr>
          </a:p>
        </p:txBody>
      </p:sp>
      <p:sp>
        <p:nvSpPr>
          <p:cNvPr id="5" name="Date Placeholder 4">
            <a:extLst>
              <a:ext uri="{FF2B5EF4-FFF2-40B4-BE49-F238E27FC236}">
                <a16:creationId xmlns:a16="http://schemas.microsoft.com/office/drawing/2014/main" id="{9741D01A-1175-D7DC-CAAB-F394C7E0C90F}"/>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F75FE385-27EE-F5A6-0A15-189A0E512F39}"/>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D323149B-2130-A532-DBB3-0BFEBD512D03}"/>
              </a:ext>
            </a:extLst>
          </p:cNvPr>
          <p:cNvSpPr>
            <a:spLocks noGrp="1"/>
          </p:cNvSpPr>
          <p:nvPr>
            <p:ph type="sldNum" sz="quarter" idx="12"/>
          </p:nvPr>
        </p:nvSpPr>
        <p:spPr/>
        <p:txBody>
          <a:bodyPr/>
          <a:lstStyle/>
          <a:p>
            <a:fld id="{856227C0-AD57-4F9B-BAE3-EEFB0D0EE427}" type="slidenum">
              <a:rPr lang="en-GB" smtClean="0"/>
              <a:t>15</a:t>
            </a:fld>
            <a:endParaRPr lang="en-GB"/>
          </a:p>
        </p:txBody>
      </p:sp>
    </p:spTree>
    <p:extLst>
      <p:ext uri="{BB962C8B-B14F-4D97-AF65-F5344CB8AC3E}">
        <p14:creationId xmlns:p14="http://schemas.microsoft.com/office/powerpoint/2010/main" val="359205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361D-EA1D-8A5A-AF91-6636C2599E2F}"/>
              </a:ext>
            </a:extLst>
          </p:cNvPr>
          <p:cNvSpPr>
            <a:spLocks noGrp="1"/>
          </p:cNvSpPr>
          <p:nvPr>
            <p:ph type="title"/>
          </p:nvPr>
        </p:nvSpPr>
        <p:spPr/>
        <p:txBody>
          <a:bodyPr/>
          <a:lstStyle/>
          <a:p>
            <a:r>
              <a:rPr lang="fr-FR" dirty="0"/>
              <a:t>Une politique nationale de SST</a:t>
            </a:r>
            <a:endParaRPr lang="en-GB" dirty="0"/>
          </a:p>
        </p:txBody>
      </p:sp>
      <p:sp>
        <p:nvSpPr>
          <p:cNvPr id="3" name="Content Placeholder 2">
            <a:extLst>
              <a:ext uri="{FF2B5EF4-FFF2-40B4-BE49-F238E27FC236}">
                <a16:creationId xmlns:a16="http://schemas.microsoft.com/office/drawing/2014/main" id="{D3FC8E45-21D1-A0FF-CA2A-F385399B9604}"/>
              </a:ext>
            </a:extLst>
          </p:cNvPr>
          <p:cNvSpPr>
            <a:spLocks noGrp="1"/>
          </p:cNvSpPr>
          <p:nvPr>
            <p:ph sz="half" idx="1"/>
          </p:nvPr>
        </p:nvSpPr>
        <p:spPr>
          <a:xfrm>
            <a:off x="490537" y="2393950"/>
            <a:ext cx="7050294" cy="3482976"/>
          </a:xfrm>
        </p:spPr>
        <p:txBody>
          <a:bodyPr/>
          <a:lstStyle/>
          <a:p>
            <a:pPr lvl="2"/>
            <a:r>
              <a:rPr lang="fr-FR" dirty="0"/>
              <a:t>Les deux conventions fondamentales sur la SST (numéros 155 et 187) exigent des États membres qu'ils élaborent, mettent en œuvre et réexaminent périodiquement une politique nationale en matière de SST, en consultation avec les organisations d'employeurs et de travailleurs les plus représentatives.</a:t>
            </a:r>
          </a:p>
          <a:p>
            <a:pPr lvl="2"/>
            <a:r>
              <a:rPr lang="fr-FR" dirty="0"/>
              <a:t>Selon la convention n° 155, l'objectif de la politique est de prévenir les accidents et les maladies liés au travail, en réduisant au minimum, dans la mesure du possible, les risques dans le milieu de travail.</a:t>
            </a:r>
          </a:p>
          <a:p>
            <a:pPr lvl="2"/>
            <a:r>
              <a:rPr lang="fr-FR" dirty="0"/>
              <a:t>La convention n° 187 ajoute la promotion de principes de base tels que l'évaluation des risques ou dangers professionnels, la lutte contre les risques ou dangers professionnels à la source et le développement d'une culture nationale de prévention en matière de sécurité et de santé.</a:t>
            </a:r>
            <a:endParaRPr lang="en-GB" dirty="0"/>
          </a:p>
        </p:txBody>
      </p:sp>
      <p:sp>
        <p:nvSpPr>
          <p:cNvPr id="5" name="Date Placeholder 4">
            <a:extLst>
              <a:ext uri="{FF2B5EF4-FFF2-40B4-BE49-F238E27FC236}">
                <a16:creationId xmlns:a16="http://schemas.microsoft.com/office/drawing/2014/main" id="{05E011BB-9AB6-4977-2800-FF9A29D0DC13}"/>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9C631EE1-68BA-1187-E4A9-157D640696A7}"/>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24070333-2B81-9747-0DB0-A8320980C1EE}"/>
              </a:ext>
            </a:extLst>
          </p:cNvPr>
          <p:cNvSpPr>
            <a:spLocks noGrp="1"/>
          </p:cNvSpPr>
          <p:nvPr>
            <p:ph type="sldNum" sz="quarter" idx="12"/>
          </p:nvPr>
        </p:nvSpPr>
        <p:spPr/>
        <p:txBody>
          <a:bodyPr/>
          <a:lstStyle/>
          <a:p>
            <a:fld id="{856227C0-AD57-4F9B-BAE3-EEFB0D0EE427}" type="slidenum">
              <a:rPr lang="en-GB" smtClean="0"/>
              <a:t>16</a:t>
            </a:fld>
            <a:endParaRPr lang="en-GB"/>
          </a:p>
        </p:txBody>
      </p:sp>
      <p:sp>
        <p:nvSpPr>
          <p:cNvPr id="8" name="Text Placeholder 7">
            <a:extLst>
              <a:ext uri="{FF2B5EF4-FFF2-40B4-BE49-F238E27FC236}">
                <a16:creationId xmlns:a16="http://schemas.microsoft.com/office/drawing/2014/main" id="{61A99669-BBD8-B8DB-6279-BD493B720978}"/>
              </a:ext>
            </a:extLst>
          </p:cNvPr>
          <p:cNvSpPr>
            <a:spLocks noGrp="1"/>
          </p:cNvSpPr>
          <p:nvPr>
            <p:ph type="body" sz="quarter" idx="13"/>
          </p:nvPr>
        </p:nvSpPr>
        <p:spPr>
          <a:xfrm>
            <a:off x="7730836" y="2393951"/>
            <a:ext cx="3970628" cy="3579337"/>
          </a:xfrm>
          <a:solidFill>
            <a:schemeClr val="bg2"/>
          </a:solidFill>
        </p:spPr>
        <p:txBody>
          <a:bodyPr/>
          <a:lstStyle/>
          <a:p>
            <a:pPr>
              <a:spcBef>
                <a:spcPts val="1800"/>
              </a:spcBef>
            </a:pPr>
            <a:r>
              <a:rPr lang="fr-CH" dirty="0"/>
              <a:t>47% </a:t>
            </a:r>
            <a:r>
              <a:rPr lang="fr-FR" sz="1800" spc="0" dirty="0"/>
              <a:t>des États Membres disposent d’une politique nationale de SST</a:t>
            </a:r>
          </a:p>
          <a:p>
            <a:pPr>
              <a:spcBef>
                <a:spcPts val="1800"/>
              </a:spcBef>
            </a:pPr>
            <a:r>
              <a:rPr lang="fr-FR" dirty="0"/>
              <a:t>26%</a:t>
            </a:r>
            <a:r>
              <a:rPr lang="fr-FR" sz="1800" spc="0" dirty="0"/>
              <a:t> des pays à faible revenu disposent d'une politique nationale de SST</a:t>
            </a:r>
            <a:endParaRPr lang="en-GB" sz="1800" spc="0" dirty="0"/>
          </a:p>
        </p:txBody>
      </p:sp>
    </p:spTree>
    <p:extLst>
      <p:ext uri="{BB962C8B-B14F-4D97-AF65-F5344CB8AC3E}">
        <p14:creationId xmlns:p14="http://schemas.microsoft.com/office/powerpoint/2010/main" val="205269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504FFD-9AAD-FF29-FA85-FC92104D0587}"/>
              </a:ext>
            </a:extLst>
          </p:cNvPr>
          <p:cNvSpPr>
            <a:spLocks noGrp="1"/>
          </p:cNvSpPr>
          <p:nvPr>
            <p:ph type="dt" sz="half" idx="10"/>
          </p:nvPr>
        </p:nvSpPr>
        <p:spPr/>
        <p:txBody>
          <a:bodyPr/>
          <a:lstStyle/>
          <a:p>
            <a:r>
              <a:rPr lang="en-GB"/>
              <a:t>Date: Monday / 01 / October / 2019</a:t>
            </a:r>
          </a:p>
        </p:txBody>
      </p:sp>
      <p:sp>
        <p:nvSpPr>
          <p:cNvPr id="3" name="Footer Placeholder 2">
            <a:extLst>
              <a:ext uri="{FF2B5EF4-FFF2-40B4-BE49-F238E27FC236}">
                <a16:creationId xmlns:a16="http://schemas.microsoft.com/office/drawing/2014/main" id="{D15700F3-1415-1D0F-8BE7-853C5253A3BC}"/>
              </a:ext>
            </a:extLst>
          </p:cNvPr>
          <p:cNvSpPr>
            <a:spLocks noGrp="1"/>
          </p:cNvSpPr>
          <p:nvPr>
            <p:ph type="ftr" sz="quarter" idx="11"/>
          </p:nvPr>
        </p:nvSpPr>
        <p:spPr/>
        <p:txBody>
          <a:bodyPr/>
          <a:lstStyle/>
          <a:p>
            <a:r>
              <a:rPr lang="fr-FR"/>
              <a:t>Faire avancera la justice sociale, promouvoir le travail décent</a:t>
            </a:r>
            <a:endParaRPr lang="en-GB" dirty="0"/>
          </a:p>
        </p:txBody>
      </p:sp>
      <p:sp>
        <p:nvSpPr>
          <p:cNvPr id="4" name="Slide Number Placeholder 3">
            <a:extLst>
              <a:ext uri="{FF2B5EF4-FFF2-40B4-BE49-F238E27FC236}">
                <a16:creationId xmlns:a16="http://schemas.microsoft.com/office/drawing/2014/main" id="{EABD613A-7A33-848C-B1E5-CF586546EC37}"/>
              </a:ext>
            </a:extLst>
          </p:cNvPr>
          <p:cNvSpPr>
            <a:spLocks noGrp="1"/>
          </p:cNvSpPr>
          <p:nvPr>
            <p:ph type="sldNum" sz="quarter" idx="12"/>
          </p:nvPr>
        </p:nvSpPr>
        <p:spPr/>
        <p:txBody>
          <a:bodyPr/>
          <a:lstStyle/>
          <a:p>
            <a:fld id="{856227C0-AD57-4F9B-BAE3-EEFB0D0EE427}" type="slidenum">
              <a:rPr lang="en-GB" smtClean="0"/>
              <a:t>17</a:t>
            </a:fld>
            <a:endParaRPr lang="en-GB"/>
          </a:p>
        </p:txBody>
      </p:sp>
      <p:pic>
        <p:nvPicPr>
          <p:cNvPr id="6" name="Picture 5" descr="Map&#10;&#10;Description automatically generated">
            <a:extLst>
              <a:ext uri="{FF2B5EF4-FFF2-40B4-BE49-F238E27FC236}">
                <a16:creationId xmlns:a16="http://schemas.microsoft.com/office/drawing/2014/main" id="{C45397F5-0F4A-EFD8-D64E-F7A784170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973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CE32-8DD2-7CB8-3F3D-A8857A138842}"/>
              </a:ext>
            </a:extLst>
          </p:cNvPr>
          <p:cNvSpPr>
            <a:spLocks noGrp="1"/>
          </p:cNvSpPr>
          <p:nvPr>
            <p:ph type="title"/>
          </p:nvPr>
        </p:nvSpPr>
        <p:spPr/>
        <p:txBody>
          <a:bodyPr/>
          <a:lstStyle/>
          <a:p>
            <a:r>
              <a:rPr lang="fr-FR" dirty="0"/>
              <a:t>Une politique nationale de SST:</a:t>
            </a:r>
            <a:br>
              <a:rPr lang="fr-FR" dirty="0"/>
            </a:br>
            <a:r>
              <a:rPr lang="fr-FR" b="0" dirty="0"/>
              <a:t>Exemples de pays</a:t>
            </a:r>
            <a:endParaRPr lang="en-GB" b="0" dirty="0"/>
          </a:p>
        </p:txBody>
      </p:sp>
      <p:sp>
        <p:nvSpPr>
          <p:cNvPr id="3" name="Content Placeholder 2">
            <a:extLst>
              <a:ext uri="{FF2B5EF4-FFF2-40B4-BE49-F238E27FC236}">
                <a16:creationId xmlns:a16="http://schemas.microsoft.com/office/drawing/2014/main" id="{2ABFE578-02A4-80BD-0E76-AF0610E44CCD}"/>
              </a:ext>
            </a:extLst>
          </p:cNvPr>
          <p:cNvSpPr>
            <a:spLocks noGrp="1"/>
          </p:cNvSpPr>
          <p:nvPr>
            <p:ph sz="half" idx="1"/>
          </p:nvPr>
        </p:nvSpPr>
        <p:spPr>
          <a:xfrm>
            <a:off x="490538" y="2393950"/>
            <a:ext cx="6029015" cy="3828720"/>
          </a:xfrm>
          <a:solidFill>
            <a:schemeClr val="accent3">
              <a:lumMod val="20000"/>
              <a:lumOff val="80000"/>
            </a:schemeClr>
          </a:solidFill>
        </p:spPr>
        <p:txBody>
          <a:bodyPr/>
          <a:lstStyle/>
          <a:p>
            <a:r>
              <a:rPr lang="fr-CH" dirty="0">
                <a:solidFill>
                  <a:schemeClr val="accent1"/>
                </a:solidFill>
              </a:rPr>
              <a:t>El Salvador</a:t>
            </a:r>
          </a:p>
          <a:p>
            <a:pPr lvl="2"/>
            <a:r>
              <a:rPr lang="fr-FR" dirty="0"/>
              <a:t>Publication de la politique de SST en 2019.</a:t>
            </a:r>
          </a:p>
          <a:p>
            <a:pPr lvl="2"/>
            <a:r>
              <a:rPr lang="fr-FR" dirty="0"/>
              <a:t>Principes clés : participation, universalité, intégration, équité et égalité, non-discrimination.</a:t>
            </a:r>
          </a:p>
          <a:p>
            <a:pPr lvl="2"/>
            <a:r>
              <a:rPr lang="fr-FR" dirty="0"/>
              <a:t>Objectif : promouvoir la SST par la création d'une culture préventive de la SST.</a:t>
            </a:r>
          </a:p>
          <a:p>
            <a:pPr lvl="2"/>
            <a:r>
              <a:rPr lang="fr-FR" dirty="0"/>
              <a:t>Définition des axes stratégiques : cadre réglementaire national pour la SST ; rôles et compétences dans la mise en œuvre de la politique ; éducation et formation continues ; systèmes de gestion de la SST ; surveillance médicale ; mesures de protection de la santé ; systèmes d'information et de recherche en matière de SST.</a:t>
            </a:r>
            <a:endParaRPr lang="en-GB" dirty="0">
              <a:solidFill>
                <a:schemeClr val="accent1"/>
              </a:solidFill>
            </a:endParaRPr>
          </a:p>
        </p:txBody>
      </p:sp>
      <p:sp>
        <p:nvSpPr>
          <p:cNvPr id="4" name="Content Placeholder 3">
            <a:extLst>
              <a:ext uri="{FF2B5EF4-FFF2-40B4-BE49-F238E27FC236}">
                <a16:creationId xmlns:a16="http://schemas.microsoft.com/office/drawing/2014/main" id="{A354A5D7-15E7-A3B0-8242-0A2264CFE405}"/>
              </a:ext>
            </a:extLst>
          </p:cNvPr>
          <p:cNvSpPr>
            <a:spLocks noGrp="1"/>
          </p:cNvSpPr>
          <p:nvPr>
            <p:ph sz="half" idx="2"/>
          </p:nvPr>
        </p:nvSpPr>
        <p:spPr>
          <a:xfrm>
            <a:off x="6816436" y="2393948"/>
            <a:ext cx="4883564" cy="3828722"/>
          </a:xfrm>
          <a:solidFill>
            <a:schemeClr val="accent3">
              <a:lumMod val="20000"/>
              <a:lumOff val="80000"/>
            </a:schemeClr>
          </a:solidFill>
        </p:spPr>
        <p:txBody>
          <a:bodyPr/>
          <a:lstStyle/>
          <a:p>
            <a:r>
              <a:rPr lang="fr-CH" dirty="0">
                <a:solidFill>
                  <a:schemeClr val="accent1"/>
                </a:solidFill>
              </a:rPr>
              <a:t>Malaisie</a:t>
            </a:r>
          </a:p>
          <a:p>
            <a:pPr lvl="2"/>
            <a:r>
              <a:rPr lang="fr-FR" dirty="0"/>
              <a:t>Politique de SST lancée en 2019, signée par le Premier ministre.</a:t>
            </a:r>
          </a:p>
          <a:p>
            <a:pPr lvl="2"/>
            <a:r>
              <a:rPr lang="fr-FR" dirty="0"/>
              <a:t>Engagement du département SST à créer et à maintenir un lieu de travail de qualité, sûr et salubre, exempt de dangers et de risques.</a:t>
            </a:r>
          </a:p>
          <a:p>
            <a:pPr lvl="2"/>
            <a:r>
              <a:rPr lang="fr-FR" dirty="0"/>
              <a:t>Veiller à ce que tous les travailleurs reçoivent des informations pertinentes, des directives, des formations et une supervision sur la manière d'effectuer des tâches de manière correcte et de qualité sans être exposés à des risques pour la santé.</a:t>
            </a:r>
            <a:endParaRPr lang="en-GB" dirty="0">
              <a:solidFill>
                <a:schemeClr val="accent1"/>
              </a:solidFill>
            </a:endParaRPr>
          </a:p>
        </p:txBody>
      </p:sp>
      <p:sp>
        <p:nvSpPr>
          <p:cNvPr id="5" name="Date Placeholder 4">
            <a:extLst>
              <a:ext uri="{FF2B5EF4-FFF2-40B4-BE49-F238E27FC236}">
                <a16:creationId xmlns:a16="http://schemas.microsoft.com/office/drawing/2014/main" id="{9741D01A-1175-D7DC-CAAB-F394C7E0C90F}"/>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F75FE385-27EE-F5A6-0A15-189A0E512F39}"/>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D323149B-2130-A532-DBB3-0BFEBD512D03}"/>
              </a:ext>
            </a:extLst>
          </p:cNvPr>
          <p:cNvSpPr>
            <a:spLocks noGrp="1"/>
          </p:cNvSpPr>
          <p:nvPr>
            <p:ph type="sldNum" sz="quarter" idx="12"/>
          </p:nvPr>
        </p:nvSpPr>
        <p:spPr/>
        <p:txBody>
          <a:bodyPr/>
          <a:lstStyle/>
          <a:p>
            <a:fld id="{856227C0-AD57-4F9B-BAE3-EEFB0D0EE427}" type="slidenum">
              <a:rPr lang="en-GB" smtClean="0"/>
              <a:t>18</a:t>
            </a:fld>
            <a:endParaRPr lang="en-GB"/>
          </a:p>
        </p:txBody>
      </p:sp>
    </p:spTree>
    <p:extLst>
      <p:ext uri="{BB962C8B-B14F-4D97-AF65-F5344CB8AC3E}">
        <p14:creationId xmlns:p14="http://schemas.microsoft.com/office/powerpoint/2010/main" val="4038981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CE32-8DD2-7CB8-3F3D-A8857A138842}"/>
              </a:ext>
            </a:extLst>
          </p:cNvPr>
          <p:cNvSpPr>
            <a:spLocks noGrp="1"/>
          </p:cNvSpPr>
          <p:nvPr>
            <p:ph type="title"/>
          </p:nvPr>
        </p:nvSpPr>
        <p:spPr/>
        <p:txBody>
          <a:bodyPr/>
          <a:lstStyle/>
          <a:p>
            <a:r>
              <a:rPr lang="fr-FR" dirty="0"/>
              <a:t>Une politique nationale de SST:</a:t>
            </a:r>
            <a:br>
              <a:rPr lang="fr-FR" dirty="0"/>
            </a:br>
            <a:r>
              <a:rPr lang="fr-FR" b="0" dirty="0"/>
              <a:t>Exemples de pays</a:t>
            </a:r>
            <a:endParaRPr lang="en-GB" b="0" dirty="0"/>
          </a:p>
        </p:txBody>
      </p:sp>
      <p:sp>
        <p:nvSpPr>
          <p:cNvPr id="3" name="Content Placeholder 2">
            <a:extLst>
              <a:ext uri="{FF2B5EF4-FFF2-40B4-BE49-F238E27FC236}">
                <a16:creationId xmlns:a16="http://schemas.microsoft.com/office/drawing/2014/main" id="{2ABFE578-02A4-80BD-0E76-AF0610E44CCD}"/>
              </a:ext>
            </a:extLst>
          </p:cNvPr>
          <p:cNvSpPr>
            <a:spLocks noGrp="1"/>
          </p:cNvSpPr>
          <p:nvPr>
            <p:ph sz="half" idx="1"/>
          </p:nvPr>
        </p:nvSpPr>
        <p:spPr>
          <a:xfrm>
            <a:off x="490538" y="2393950"/>
            <a:ext cx="4142422" cy="3718798"/>
          </a:xfrm>
          <a:solidFill>
            <a:schemeClr val="accent3">
              <a:lumMod val="20000"/>
              <a:lumOff val="80000"/>
            </a:schemeClr>
          </a:solidFill>
        </p:spPr>
        <p:txBody>
          <a:bodyPr/>
          <a:lstStyle/>
          <a:p>
            <a:r>
              <a:rPr lang="fr-CH" dirty="0">
                <a:solidFill>
                  <a:schemeClr val="accent1"/>
                </a:solidFill>
              </a:rPr>
              <a:t>Arabie Saoudite</a:t>
            </a:r>
          </a:p>
          <a:p>
            <a:pPr lvl="2"/>
            <a:r>
              <a:rPr lang="fr-FR" sz="1700" dirty="0"/>
              <a:t>Adoption de la politique nationale en matière de SST en 2021</a:t>
            </a:r>
          </a:p>
          <a:p>
            <a:pPr lvl="2"/>
            <a:r>
              <a:rPr lang="fr-FR" sz="1700" dirty="0"/>
              <a:t>Définition des principes clés, de l'objectif général et des objectifs détaillés de la politique, ainsi que des indicateurs de suivi et de performance.</a:t>
            </a:r>
          </a:p>
          <a:p>
            <a:pPr lvl="2"/>
            <a:r>
              <a:rPr lang="fr-FR" sz="1700" dirty="0"/>
              <a:t>Engagement en faveur de l'amélioration et du développement de la sécurité et de la santé au travail.</a:t>
            </a:r>
          </a:p>
          <a:p>
            <a:pPr lvl="2"/>
            <a:r>
              <a:rPr lang="fr-FR" sz="1700" dirty="0"/>
              <a:t>Développement de partenariats aux niveaux régional et international dans le domaine de la SST.</a:t>
            </a:r>
            <a:endParaRPr lang="en-GB" sz="1700" dirty="0">
              <a:solidFill>
                <a:schemeClr val="accent1"/>
              </a:solidFill>
            </a:endParaRPr>
          </a:p>
        </p:txBody>
      </p:sp>
      <p:sp>
        <p:nvSpPr>
          <p:cNvPr id="4" name="Content Placeholder 3">
            <a:extLst>
              <a:ext uri="{FF2B5EF4-FFF2-40B4-BE49-F238E27FC236}">
                <a16:creationId xmlns:a16="http://schemas.microsoft.com/office/drawing/2014/main" id="{A354A5D7-15E7-A3B0-8242-0A2264CFE405}"/>
              </a:ext>
            </a:extLst>
          </p:cNvPr>
          <p:cNvSpPr>
            <a:spLocks noGrp="1"/>
          </p:cNvSpPr>
          <p:nvPr>
            <p:ph sz="half" idx="2"/>
          </p:nvPr>
        </p:nvSpPr>
        <p:spPr>
          <a:xfrm>
            <a:off x="4922520" y="2393948"/>
            <a:ext cx="6781080" cy="3718798"/>
          </a:xfrm>
          <a:solidFill>
            <a:schemeClr val="accent3">
              <a:lumMod val="20000"/>
              <a:lumOff val="80000"/>
            </a:schemeClr>
          </a:solidFill>
        </p:spPr>
        <p:txBody>
          <a:bodyPr/>
          <a:lstStyle/>
          <a:p>
            <a:r>
              <a:rPr lang="en-GB" dirty="0">
                <a:solidFill>
                  <a:schemeClr val="accent1"/>
                </a:solidFill>
              </a:rPr>
              <a:t>Zimbabwe</a:t>
            </a:r>
          </a:p>
          <a:p>
            <a:pPr lvl="2"/>
            <a:r>
              <a:rPr lang="fr-FR" sz="1700" dirty="0"/>
              <a:t>Politique nationale de sécurité et de santé au travail adoptée en 2014, visant à réduire les accidents du travail et les maladies professionnelles.</a:t>
            </a:r>
          </a:p>
          <a:p>
            <a:pPr lvl="2"/>
            <a:r>
              <a:rPr lang="fr-FR" sz="1700" dirty="0"/>
              <a:t>Promotion de la SST par une approche tripartite.</a:t>
            </a:r>
          </a:p>
          <a:p>
            <a:pPr lvl="2"/>
            <a:r>
              <a:rPr lang="fr-FR" sz="1700" dirty="0"/>
              <a:t>L'accent est mis sur les droits des travailleurs à des pratiques de travail équitables et sûres, à être informés de tous les risques en matière de SST et de leurs effets, et à être consultés lors de l'élaboration de mesures de SST.</a:t>
            </a:r>
          </a:p>
          <a:p>
            <a:pPr lvl="2"/>
            <a:r>
              <a:rPr lang="fr-FR" sz="1700" dirty="0"/>
              <a:t>Domaines d'intérêt stratégique : sensibilisation à la SST ; politiques et normes opérationnelles ; accréditation des praticiens de la SST ; conformité et application ; travail décent ; identification des dangers et évaluation des risques ; culture de la prévention; éducation et formation en matière de SST.</a:t>
            </a:r>
            <a:endParaRPr lang="en-GB" sz="1700" dirty="0"/>
          </a:p>
        </p:txBody>
      </p:sp>
      <p:sp>
        <p:nvSpPr>
          <p:cNvPr id="5" name="Date Placeholder 4">
            <a:extLst>
              <a:ext uri="{FF2B5EF4-FFF2-40B4-BE49-F238E27FC236}">
                <a16:creationId xmlns:a16="http://schemas.microsoft.com/office/drawing/2014/main" id="{9741D01A-1175-D7DC-CAAB-F394C7E0C90F}"/>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F75FE385-27EE-F5A6-0A15-189A0E512F39}"/>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D323149B-2130-A532-DBB3-0BFEBD512D03}"/>
              </a:ext>
            </a:extLst>
          </p:cNvPr>
          <p:cNvSpPr>
            <a:spLocks noGrp="1"/>
          </p:cNvSpPr>
          <p:nvPr>
            <p:ph type="sldNum" sz="quarter" idx="12"/>
          </p:nvPr>
        </p:nvSpPr>
        <p:spPr/>
        <p:txBody>
          <a:bodyPr/>
          <a:lstStyle/>
          <a:p>
            <a:fld id="{856227C0-AD57-4F9B-BAE3-EEFB0D0EE427}" type="slidenum">
              <a:rPr lang="en-GB" smtClean="0"/>
              <a:t>19</a:t>
            </a:fld>
            <a:endParaRPr lang="en-GB"/>
          </a:p>
        </p:txBody>
      </p:sp>
    </p:spTree>
    <p:extLst>
      <p:ext uri="{BB962C8B-B14F-4D97-AF65-F5344CB8AC3E}">
        <p14:creationId xmlns:p14="http://schemas.microsoft.com/office/powerpoint/2010/main" val="335535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13AD-8971-239C-CA41-767EDB6E4914}"/>
              </a:ext>
            </a:extLst>
          </p:cNvPr>
          <p:cNvSpPr>
            <a:spLocks noGrp="1"/>
          </p:cNvSpPr>
          <p:nvPr>
            <p:ph type="title"/>
          </p:nvPr>
        </p:nvSpPr>
        <p:spPr/>
        <p:txBody>
          <a:bodyPr/>
          <a:lstStyle/>
          <a:p>
            <a:r>
              <a:rPr lang="fr-FR" dirty="0"/>
              <a:t>Un milieu de travail sûr et salubre:</a:t>
            </a:r>
            <a:br>
              <a:rPr lang="fr-FR" dirty="0"/>
            </a:br>
            <a:r>
              <a:rPr lang="fr-FR" dirty="0"/>
              <a:t>un principe et un droit fondamental au travail</a:t>
            </a:r>
            <a:endParaRPr lang="en-GB" dirty="0"/>
          </a:p>
        </p:txBody>
      </p:sp>
      <p:sp>
        <p:nvSpPr>
          <p:cNvPr id="3" name="Content Placeholder 2">
            <a:extLst>
              <a:ext uri="{FF2B5EF4-FFF2-40B4-BE49-F238E27FC236}">
                <a16:creationId xmlns:a16="http://schemas.microsoft.com/office/drawing/2014/main" id="{9AF99AF5-4147-582A-A0BF-35969B9B4456}"/>
              </a:ext>
            </a:extLst>
          </p:cNvPr>
          <p:cNvSpPr>
            <a:spLocks noGrp="1"/>
          </p:cNvSpPr>
          <p:nvPr>
            <p:ph idx="1"/>
          </p:nvPr>
        </p:nvSpPr>
        <p:spPr/>
        <p:txBody>
          <a:bodyPr/>
          <a:lstStyle/>
          <a:p>
            <a:pPr lvl="1"/>
            <a:r>
              <a:rPr lang="fr-FR" dirty="0"/>
              <a:t>Juin 2022: la Conférence internationale du Travail a adopté la Résolution concernant l’inclusion d’un milieu de travail sûr et salubre dans le cadre des principes et droits fondamentaux au travail de l’OIT</a:t>
            </a:r>
          </a:p>
          <a:p>
            <a:pPr lvl="2"/>
            <a:r>
              <a:rPr lang="fr-FR" dirty="0"/>
              <a:t>Amendement du paragraphe 2 de la Déclaration de l’OIT relative aux principes et droits fondamentaux au travail (1998) afin d’ajouter «un milieu de travail sûr et salubre» aux principes et droits fondamentaux au travail</a:t>
            </a:r>
          </a:p>
          <a:p>
            <a:pPr lvl="2"/>
            <a:r>
              <a:rPr lang="fr-FR" dirty="0"/>
              <a:t>La convention sur la sécurité et la santé des travailleurs, 1981 (n° 155) et la convention sur le cadre promotionnel pour la sécurité et la santé au travail, 2006 (n° 187) seront considérées comme des conventions fondamentales</a:t>
            </a:r>
          </a:p>
          <a:p>
            <a:pPr lvl="1"/>
            <a:r>
              <a:rPr lang="fr-FR" dirty="0"/>
              <a:t>L’ensemble des Membres, même lorsqu’ils n’ont pas ratifié les conventions en question, ont désormais l’obligation, du seul fait de leur appartenance à l’Organisation, de respecter, promouvoir et réaliser, de bonne foi et conformément à la Constitution, les principes concernant les droits fondamentaux qui sont l’objet desdites conventions.</a:t>
            </a:r>
          </a:p>
          <a:p>
            <a:endParaRPr lang="en-GB" dirty="0"/>
          </a:p>
        </p:txBody>
      </p:sp>
      <p:sp>
        <p:nvSpPr>
          <p:cNvPr id="4" name="Date Placeholder 3">
            <a:extLst>
              <a:ext uri="{FF2B5EF4-FFF2-40B4-BE49-F238E27FC236}">
                <a16:creationId xmlns:a16="http://schemas.microsoft.com/office/drawing/2014/main" id="{966B9744-2229-5068-81D0-ECA2387EE665}"/>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5B0D5281-3CAD-335A-18FC-05F7BA78AA17}"/>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6" name="Slide Number Placeholder 5">
            <a:extLst>
              <a:ext uri="{FF2B5EF4-FFF2-40B4-BE49-F238E27FC236}">
                <a16:creationId xmlns:a16="http://schemas.microsoft.com/office/drawing/2014/main" id="{91D1A4F2-554B-9881-3B3B-F65BE3900DB4}"/>
              </a:ext>
            </a:extLst>
          </p:cNvPr>
          <p:cNvSpPr>
            <a:spLocks noGrp="1"/>
          </p:cNvSpPr>
          <p:nvPr>
            <p:ph type="sldNum" sz="quarter" idx="12"/>
          </p:nvPr>
        </p:nvSpPr>
        <p:spPr/>
        <p:txBody>
          <a:bodyPr/>
          <a:lstStyle/>
          <a:p>
            <a:fld id="{856227C0-AD57-4F9B-BAE3-EEFB0D0EE427}" type="slidenum">
              <a:rPr lang="en-GB" smtClean="0"/>
              <a:t>2</a:t>
            </a:fld>
            <a:endParaRPr lang="en-GB"/>
          </a:p>
        </p:txBody>
      </p:sp>
    </p:spTree>
    <p:extLst>
      <p:ext uri="{BB962C8B-B14F-4D97-AF65-F5344CB8AC3E}">
        <p14:creationId xmlns:p14="http://schemas.microsoft.com/office/powerpoint/2010/main" val="2980732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361D-EA1D-8A5A-AF91-6636C2599E2F}"/>
              </a:ext>
            </a:extLst>
          </p:cNvPr>
          <p:cNvSpPr>
            <a:spLocks noGrp="1"/>
          </p:cNvSpPr>
          <p:nvPr>
            <p:ph type="title"/>
          </p:nvPr>
        </p:nvSpPr>
        <p:spPr/>
        <p:txBody>
          <a:bodyPr/>
          <a:lstStyle/>
          <a:p>
            <a:r>
              <a:rPr lang="fr-FR" dirty="0"/>
              <a:t>Un programme national de SST</a:t>
            </a:r>
            <a:endParaRPr lang="en-GB" dirty="0"/>
          </a:p>
        </p:txBody>
      </p:sp>
      <p:sp>
        <p:nvSpPr>
          <p:cNvPr id="3" name="Content Placeholder 2">
            <a:extLst>
              <a:ext uri="{FF2B5EF4-FFF2-40B4-BE49-F238E27FC236}">
                <a16:creationId xmlns:a16="http://schemas.microsoft.com/office/drawing/2014/main" id="{D3FC8E45-21D1-A0FF-CA2A-F385399B9604}"/>
              </a:ext>
            </a:extLst>
          </p:cNvPr>
          <p:cNvSpPr>
            <a:spLocks noGrp="1"/>
          </p:cNvSpPr>
          <p:nvPr>
            <p:ph sz="half" idx="1"/>
          </p:nvPr>
        </p:nvSpPr>
        <p:spPr>
          <a:xfrm>
            <a:off x="490536" y="2393950"/>
            <a:ext cx="7145297" cy="3482976"/>
          </a:xfrm>
        </p:spPr>
        <p:txBody>
          <a:bodyPr/>
          <a:lstStyle/>
          <a:p>
            <a:pPr lvl="2"/>
            <a:r>
              <a:rPr lang="fr-FR" dirty="0"/>
              <a:t>La convention n° 187 demande aux Etats Membres d'élaborer, de mettre en œuvre, de suivre, d'évaluer et de réexaminer périodiquement un programme national sur la SST, en consultation avec les organisations d'employeurs et de travailleurs les plus représentatives.</a:t>
            </a:r>
          </a:p>
          <a:p>
            <a:pPr lvl="2"/>
            <a:r>
              <a:rPr lang="fr-FR" dirty="0"/>
              <a:t>Un programme national de SST désigne tout programme national comprenant des objectifs à atteindre dans un délai prédéterminé, des priorités et des moyens d'action formulés pour améliorer la SST, ainsi que des moyens d'évaluer les progrès accomplis.</a:t>
            </a:r>
          </a:p>
          <a:p>
            <a:pPr lvl="2"/>
            <a:r>
              <a:rPr lang="fr-FR" dirty="0"/>
              <a:t>Les Etats Membres  ont formulé des programmes de SST sous la forme de stratégies nationales spécifiques en matière de SST ou de plans de SST intégrés dans des programmes plus vastes.</a:t>
            </a:r>
            <a:endParaRPr lang="en-GB" dirty="0"/>
          </a:p>
        </p:txBody>
      </p:sp>
      <p:sp>
        <p:nvSpPr>
          <p:cNvPr id="5" name="Date Placeholder 4">
            <a:extLst>
              <a:ext uri="{FF2B5EF4-FFF2-40B4-BE49-F238E27FC236}">
                <a16:creationId xmlns:a16="http://schemas.microsoft.com/office/drawing/2014/main" id="{05E011BB-9AB6-4977-2800-FF9A29D0DC13}"/>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9C631EE1-68BA-1187-E4A9-157D640696A7}"/>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24070333-2B81-9747-0DB0-A8320980C1EE}"/>
              </a:ext>
            </a:extLst>
          </p:cNvPr>
          <p:cNvSpPr>
            <a:spLocks noGrp="1"/>
          </p:cNvSpPr>
          <p:nvPr>
            <p:ph type="sldNum" sz="quarter" idx="12"/>
          </p:nvPr>
        </p:nvSpPr>
        <p:spPr/>
        <p:txBody>
          <a:bodyPr/>
          <a:lstStyle/>
          <a:p>
            <a:fld id="{856227C0-AD57-4F9B-BAE3-EEFB0D0EE427}" type="slidenum">
              <a:rPr lang="en-GB" smtClean="0"/>
              <a:t>20</a:t>
            </a:fld>
            <a:endParaRPr lang="en-GB"/>
          </a:p>
        </p:txBody>
      </p:sp>
      <p:sp>
        <p:nvSpPr>
          <p:cNvPr id="8" name="Text Placeholder 7">
            <a:extLst>
              <a:ext uri="{FF2B5EF4-FFF2-40B4-BE49-F238E27FC236}">
                <a16:creationId xmlns:a16="http://schemas.microsoft.com/office/drawing/2014/main" id="{61A99669-BBD8-B8DB-6279-BD493B720978}"/>
              </a:ext>
            </a:extLst>
          </p:cNvPr>
          <p:cNvSpPr>
            <a:spLocks noGrp="1"/>
          </p:cNvSpPr>
          <p:nvPr>
            <p:ph type="body" sz="quarter" idx="13"/>
          </p:nvPr>
        </p:nvSpPr>
        <p:spPr>
          <a:xfrm>
            <a:off x="8122722" y="2393951"/>
            <a:ext cx="3578742" cy="3698091"/>
          </a:xfrm>
          <a:solidFill>
            <a:schemeClr val="bg2"/>
          </a:solidFill>
        </p:spPr>
        <p:txBody>
          <a:bodyPr/>
          <a:lstStyle/>
          <a:p>
            <a:pPr>
              <a:spcBef>
                <a:spcPts val="1800"/>
              </a:spcBef>
            </a:pPr>
            <a:r>
              <a:rPr lang="fr-CH" sz="4500" dirty="0"/>
              <a:t>34%</a:t>
            </a:r>
            <a:r>
              <a:rPr lang="fr-CH" dirty="0"/>
              <a:t> </a:t>
            </a:r>
            <a:r>
              <a:rPr lang="fr-FR" sz="1600" spc="0" dirty="0"/>
              <a:t>des États Membres de l'OIT disposent d'un programme national de SST.</a:t>
            </a:r>
          </a:p>
          <a:p>
            <a:pPr>
              <a:spcBef>
                <a:spcPts val="1800"/>
              </a:spcBef>
            </a:pPr>
            <a:r>
              <a:rPr lang="fr-FR" sz="4500" dirty="0"/>
              <a:t>8%</a:t>
            </a:r>
            <a:r>
              <a:rPr lang="fr-FR" sz="6000" spc="0" dirty="0"/>
              <a:t> </a:t>
            </a:r>
            <a:r>
              <a:rPr lang="fr-FR" sz="1600" spc="0" dirty="0"/>
              <a:t>des pays à faible revenu disposent d'un programme national de SST.</a:t>
            </a:r>
            <a:endParaRPr lang="en-GB" sz="1600" spc="0" dirty="0"/>
          </a:p>
          <a:p>
            <a:pPr>
              <a:spcBef>
                <a:spcPts val="1800"/>
              </a:spcBef>
            </a:pPr>
            <a:r>
              <a:rPr lang="fr-FR" sz="4500" dirty="0"/>
              <a:t>83%</a:t>
            </a:r>
            <a:r>
              <a:rPr lang="fr-FR" sz="1800" dirty="0"/>
              <a:t>  </a:t>
            </a:r>
            <a:r>
              <a:rPr lang="fr-FR" sz="1600" spc="0" dirty="0"/>
              <a:t>des pays dotés d'un programme de SST disposent également d'une politique de SST.</a:t>
            </a:r>
            <a:endParaRPr lang="en-GB" sz="1600" spc="0" dirty="0"/>
          </a:p>
        </p:txBody>
      </p:sp>
    </p:spTree>
    <p:extLst>
      <p:ext uri="{BB962C8B-B14F-4D97-AF65-F5344CB8AC3E}">
        <p14:creationId xmlns:p14="http://schemas.microsoft.com/office/powerpoint/2010/main" val="403460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504FFD-9AAD-FF29-FA85-FC92104D0587}"/>
              </a:ext>
            </a:extLst>
          </p:cNvPr>
          <p:cNvSpPr>
            <a:spLocks noGrp="1"/>
          </p:cNvSpPr>
          <p:nvPr>
            <p:ph type="dt" sz="half" idx="10"/>
          </p:nvPr>
        </p:nvSpPr>
        <p:spPr/>
        <p:txBody>
          <a:bodyPr/>
          <a:lstStyle/>
          <a:p>
            <a:r>
              <a:rPr lang="en-GB"/>
              <a:t>Date: Monday / 01 / October / 2019</a:t>
            </a:r>
          </a:p>
        </p:txBody>
      </p:sp>
      <p:sp>
        <p:nvSpPr>
          <p:cNvPr id="3" name="Footer Placeholder 2">
            <a:extLst>
              <a:ext uri="{FF2B5EF4-FFF2-40B4-BE49-F238E27FC236}">
                <a16:creationId xmlns:a16="http://schemas.microsoft.com/office/drawing/2014/main" id="{D15700F3-1415-1D0F-8BE7-853C5253A3BC}"/>
              </a:ext>
            </a:extLst>
          </p:cNvPr>
          <p:cNvSpPr>
            <a:spLocks noGrp="1"/>
          </p:cNvSpPr>
          <p:nvPr>
            <p:ph type="ftr" sz="quarter" idx="11"/>
          </p:nvPr>
        </p:nvSpPr>
        <p:spPr/>
        <p:txBody>
          <a:bodyPr/>
          <a:lstStyle/>
          <a:p>
            <a:r>
              <a:rPr lang="fr-FR"/>
              <a:t>Faire avancera la justice sociale, promouvoir le travail décent</a:t>
            </a:r>
            <a:endParaRPr lang="en-GB" dirty="0"/>
          </a:p>
        </p:txBody>
      </p:sp>
      <p:sp>
        <p:nvSpPr>
          <p:cNvPr id="4" name="Slide Number Placeholder 3">
            <a:extLst>
              <a:ext uri="{FF2B5EF4-FFF2-40B4-BE49-F238E27FC236}">
                <a16:creationId xmlns:a16="http://schemas.microsoft.com/office/drawing/2014/main" id="{EABD613A-7A33-848C-B1E5-CF586546EC37}"/>
              </a:ext>
            </a:extLst>
          </p:cNvPr>
          <p:cNvSpPr>
            <a:spLocks noGrp="1"/>
          </p:cNvSpPr>
          <p:nvPr>
            <p:ph type="sldNum" sz="quarter" idx="12"/>
          </p:nvPr>
        </p:nvSpPr>
        <p:spPr/>
        <p:txBody>
          <a:bodyPr/>
          <a:lstStyle/>
          <a:p>
            <a:fld id="{856227C0-AD57-4F9B-BAE3-EEFB0D0EE427}" type="slidenum">
              <a:rPr lang="en-GB" smtClean="0"/>
              <a:t>21</a:t>
            </a:fld>
            <a:endParaRPr lang="en-GB"/>
          </a:p>
        </p:txBody>
      </p:sp>
      <p:pic>
        <p:nvPicPr>
          <p:cNvPr id="6" name="Picture 5" descr="Map&#10;&#10;Description automatically generated">
            <a:extLst>
              <a:ext uri="{FF2B5EF4-FFF2-40B4-BE49-F238E27FC236}">
                <a16:creationId xmlns:a16="http://schemas.microsoft.com/office/drawing/2014/main" id="{0200986A-418C-CAD8-28FC-661EDE0934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3831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2EC3330-A6C9-EB33-7E85-BF68AD503A22}"/>
              </a:ext>
            </a:extLst>
          </p:cNvPr>
          <p:cNvSpPr txBox="1">
            <a:spLocks/>
          </p:cNvSpPr>
          <p:nvPr/>
        </p:nvSpPr>
        <p:spPr>
          <a:xfrm>
            <a:off x="490539" y="2393949"/>
            <a:ext cx="6325898" cy="3838408"/>
          </a:xfrm>
          <a:prstGeom prst="rect">
            <a:avLst/>
          </a:prstGeom>
          <a:solidFill>
            <a:schemeClr val="accent3">
              <a:lumMod val="20000"/>
              <a:lumOff val="80000"/>
            </a:schemeClr>
          </a:solidFill>
        </p:spPr>
        <p:txBody>
          <a:bodyPr vert="horz" lIns="0" tIns="0" rIns="0" bIns="0" rtlCol="0">
            <a:noAutofit/>
          </a:bodyPr>
          <a:lstStyle>
            <a:lvl1pPr marL="0" indent="0" algn="l" defTabSz="914400" rtl="0" eaLnBrk="1" latinLnBrk="0" hangingPunct="1">
              <a:lnSpc>
                <a:spcPct val="90000"/>
              </a:lnSpc>
              <a:spcBef>
                <a:spcPts val="400"/>
              </a:spcBef>
              <a:spcAft>
                <a:spcPts val="400"/>
              </a:spcAft>
              <a:buFont typeface="Arial" panose="020B0604020202020204" pitchFamily="34" charset="0"/>
              <a:buNone/>
              <a:defRPr sz="2000" b="1" kern="1200">
                <a:solidFill>
                  <a:schemeClr val="accent4"/>
                </a:solidFill>
                <a:latin typeface="Overpass" panose="00000500000000000000" pitchFamily="2" charset="0"/>
                <a:ea typeface="+mn-ea"/>
                <a:cs typeface="+mn-cs"/>
              </a:defRPr>
            </a:lvl1pPr>
            <a:lvl2pPr marL="0" indent="0" algn="l" defTabSz="914400" rtl="0" eaLnBrk="1" latinLnBrk="0" hangingPunct="1">
              <a:lnSpc>
                <a:spcPct val="90000"/>
              </a:lnSpc>
              <a:spcBef>
                <a:spcPts val="400"/>
              </a:spcBef>
              <a:spcAft>
                <a:spcPts val="40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52000" indent="-252000" algn="l" defTabSz="914400" rtl="0" eaLnBrk="1" latinLnBrk="0" hangingPunct="1">
              <a:lnSpc>
                <a:spcPct val="90000"/>
              </a:lnSpc>
              <a:spcBef>
                <a:spcPts val="400"/>
              </a:spcBef>
              <a:spcAft>
                <a:spcPts val="400"/>
              </a:spcAft>
              <a:buClr>
                <a:schemeClr val="accent1"/>
              </a:buClr>
              <a:buSzPct val="7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504000" indent="-216000" algn="l" defTabSz="914400" rtl="0" eaLnBrk="1" latinLnBrk="0" hangingPunct="1">
              <a:lnSpc>
                <a:spcPct val="90000"/>
              </a:lnSpc>
              <a:spcBef>
                <a:spcPts val="400"/>
              </a:spcBef>
              <a:spcAft>
                <a:spcPts val="400"/>
              </a:spcAft>
              <a:buClr>
                <a:schemeClr val="accent4"/>
              </a:buClr>
              <a:buSzPct val="80000"/>
              <a:buFont typeface="Wingdings 3" panose="05040102010807070707" pitchFamily="18" charset="2"/>
              <a:buChar char="u"/>
              <a:defRPr sz="16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914400" rtl="0" eaLnBrk="1" latinLnBrk="0" hangingPunct="1">
              <a:lnSpc>
                <a:spcPct val="90000"/>
              </a:lnSpc>
              <a:spcBef>
                <a:spcPts val="400"/>
              </a:spcBef>
              <a:spcAft>
                <a:spcPts val="400"/>
              </a:spcAft>
              <a:buClr>
                <a:schemeClr val="accent2"/>
              </a:buClr>
              <a:buSzPct val="80000"/>
              <a:buFont typeface="Arial" panose="020B0604020202020204" pitchFamily="34" charset="0"/>
              <a:buNone/>
              <a:defRPr sz="14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accent1"/>
                </a:solidFill>
              </a:rPr>
              <a:t>Australie</a:t>
            </a:r>
            <a:r>
              <a:rPr lang="en-GB" sz="2000">
                <a:solidFill>
                  <a:schemeClr val="accent1"/>
                </a:solidFill>
              </a:rPr>
              <a:t> : la Stratégie en matière de sante et </a:t>
            </a:r>
            <a:r>
              <a:rPr lang="fr-CH" sz="2000">
                <a:solidFill>
                  <a:schemeClr val="accent1"/>
                </a:solidFill>
              </a:rPr>
              <a:t>de</a:t>
            </a:r>
            <a:r>
              <a:rPr lang="en-GB" sz="2000">
                <a:solidFill>
                  <a:schemeClr val="accent1"/>
                </a:solidFill>
              </a:rPr>
              <a:t> sécurite au travail (WHS) 2023–2033 </a:t>
            </a:r>
            <a:endParaRPr lang="en-GB" sz="2000" dirty="0">
              <a:solidFill>
                <a:schemeClr val="accent1"/>
              </a:solidFill>
            </a:endParaRPr>
          </a:p>
        </p:txBody>
      </p:sp>
      <p:sp>
        <p:nvSpPr>
          <p:cNvPr id="2" name="Title 1">
            <a:extLst>
              <a:ext uri="{FF2B5EF4-FFF2-40B4-BE49-F238E27FC236}">
                <a16:creationId xmlns:a16="http://schemas.microsoft.com/office/drawing/2014/main" id="{2B0CCE32-8DD2-7CB8-3F3D-A8857A138842}"/>
              </a:ext>
            </a:extLst>
          </p:cNvPr>
          <p:cNvSpPr>
            <a:spLocks noGrp="1"/>
          </p:cNvSpPr>
          <p:nvPr>
            <p:ph type="title"/>
          </p:nvPr>
        </p:nvSpPr>
        <p:spPr/>
        <p:txBody>
          <a:bodyPr/>
          <a:lstStyle/>
          <a:p>
            <a:r>
              <a:rPr lang="fr-FR" dirty="0"/>
              <a:t>Un programme national de SST:</a:t>
            </a:r>
            <a:br>
              <a:rPr lang="fr-FR" dirty="0"/>
            </a:br>
            <a:r>
              <a:rPr lang="fr-FR" b="0" dirty="0"/>
              <a:t>Exemples de pays</a:t>
            </a:r>
            <a:endParaRPr lang="en-GB" b="0" dirty="0"/>
          </a:p>
        </p:txBody>
      </p:sp>
      <p:sp>
        <p:nvSpPr>
          <p:cNvPr id="4" name="Content Placeholder 3">
            <a:extLst>
              <a:ext uri="{FF2B5EF4-FFF2-40B4-BE49-F238E27FC236}">
                <a16:creationId xmlns:a16="http://schemas.microsoft.com/office/drawing/2014/main" id="{A354A5D7-15E7-A3B0-8242-0A2264CFE405}"/>
              </a:ext>
            </a:extLst>
          </p:cNvPr>
          <p:cNvSpPr>
            <a:spLocks noGrp="1"/>
          </p:cNvSpPr>
          <p:nvPr>
            <p:ph sz="half" idx="2"/>
          </p:nvPr>
        </p:nvSpPr>
        <p:spPr>
          <a:xfrm>
            <a:off x="7089569" y="2393948"/>
            <a:ext cx="4610431" cy="3838408"/>
          </a:xfrm>
          <a:solidFill>
            <a:schemeClr val="accent3">
              <a:lumMod val="20000"/>
              <a:lumOff val="80000"/>
            </a:schemeClr>
          </a:solidFill>
        </p:spPr>
        <p:txBody>
          <a:bodyPr/>
          <a:lstStyle/>
          <a:p>
            <a:r>
              <a:rPr lang="en-GB" dirty="0">
                <a:solidFill>
                  <a:schemeClr val="accent1"/>
                </a:solidFill>
              </a:rPr>
              <a:t>Malte : Plan </a:t>
            </a:r>
            <a:r>
              <a:rPr lang="en-GB" dirty="0" err="1">
                <a:solidFill>
                  <a:schemeClr val="accent1"/>
                </a:solidFill>
              </a:rPr>
              <a:t>stratégique</a:t>
            </a:r>
            <a:r>
              <a:rPr lang="en-GB" dirty="0">
                <a:solidFill>
                  <a:schemeClr val="accent1"/>
                </a:solidFill>
              </a:rPr>
              <a:t> pour la </a:t>
            </a:r>
            <a:r>
              <a:rPr lang="en-GB" dirty="0" err="1">
                <a:solidFill>
                  <a:schemeClr val="accent1"/>
                </a:solidFill>
              </a:rPr>
              <a:t>sécurite</a:t>
            </a:r>
            <a:r>
              <a:rPr lang="en-GB" dirty="0">
                <a:solidFill>
                  <a:schemeClr val="accent1"/>
                </a:solidFill>
              </a:rPr>
              <a:t> et la </a:t>
            </a:r>
            <a:r>
              <a:rPr lang="en-GB" dirty="0" err="1">
                <a:solidFill>
                  <a:schemeClr val="accent1"/>
                </a:solidFill>
              </a:rPr>
              <a:t>santé</a:t>
            </a:r>
            <a:r>
              <a:rPr lang="en-GB" dirty="0">
                <a:solidFill>
                  <a:schemeClr val="accent1"/>
                </a:solidFill>
              </a:rPr>
              <a:t> au travail (2022-2027)</a:t>
            </a:r>
            <a:br>
              <a:rPr lang="en-GB" sz="1800" dirty="0">
                <a:solidFill>
                  <a:schemeClr val="accent1"/>
                </a:solidFill>
              </a:rPr>
            </a:br>
            <a:endParaRPr lang="en-GB" sz="1800" dirty="0">
              <a:solidFill>
                <a:schemeClr val="accent1"/>
              </a:solidFill>
            </a:endParaRPr>
          </a:p>
          <a:p>
            <a:pPr lvl="2"/>
            <a:r>
              <a:rPr lang="fr-FR" sz="1700" dirty="0"/>
              <a:t>Le plan définit cinq domaines d'activité : </a:t>
            </a:r>
            <a:br>
              <a:rPr lang="fr-FR" sz="1700" dirty="0"/>
            </a:br>
            <a:r>
              <a:rPr lang="fr-FR" sz="1700" dirty="0"/>
              <a:t>la législation, le respect et l'application de la législation ; le renforcement des capacités ; la communication sur les avantages de la SST ; la lutte contre les risques existants et émergents ; et l'évaluation de l'efficacité.</a:t>
            </a:r>
          </a:p>
          <a:p>
            <a:pPr lvl="2"/>
            <a:r>
              <a:rPr lang="fr-FR" sz="1700" dirty="0"/>
              <a:t>Pour chaque domaine, les résultats souhaités, les objectifs concrets et les principaux résultats attendus sont définis.</a:t>
            </a:r>
            <a:endParaRPr lang="en-GB" sz="1700" dirty="0">
              <a:solidFill>
                <a:schemeClr val="accent1"/>
              </a:solidFill>
            </a:endParaRPr>
          </a:p>
        </p:txBody>
      </p:sp>
      <p:sp>
        <p:nvSpPr>
          <p:cNvPr id="5" name="Date Placeholder 4">
            <a:extLst>
              <a:ext uri="{FF2B5EF4-FFF2-40B4-BE49-F238E27FC236}">
                <a16:creationId xmlns:a16="http://schemas.microsoft.com/office/drawing/2014/main" id="{9741D01A-1175-D7DC-CAAB-F394C7E0C90F}"/>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F75FE385-27EE-F5A6-0A15-189A0E512F39}"/>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D323149B-2130-A532-DBB3-0BFEBD512D03}"/>
              </a:ext>
            </a:extLst>
          </p:cNvPr>
          <p:cNvSpPr>
            <a:spLocks noGrp="1"/>
          </p:cNvSpPr>
          <p:nvPr>
            <p:ph type="sldNum" sz="quarter" idx="12"/>
          </p:nvPr>
        </p:nvSpPr>
        <p:spPr/>
        <p:txBody>
          <a:bodyPr/>
          <a:lstStyle/>
          <a:p>
            <a:fld id="{856227C0-AD57-4F9B-BAE3-EEFB0D0EE427}" type="slidenum">
              <a:rPr lang="en-GB" smtClean="0"/>
              <a:t>22</a:t>
            </a:fld>
            <a:endParaRPr lang="en-GB"/>
          </a:p>
        </p:txBody>
      </p:sp>
      <p:sp>
        <p:nvSpPr>
          <p:cNvPr id="11" name="Content Placeholder 2">
            <a:extLst>
              <a:ext uri="{FF2B5EF4-FFF2-40B4-BE49-F238E27FC236}">
                <a16:creationId xmlns:a16="http://schemas.microsoft.com/office/drawing/2014/main" id="{78C688E3-AA31-4A30-2C37-3EB6EC2D44C0}"/>
              </a:ext>
            </a:extLst>
          </p:cNvPr>
          <p:cNvSpPr txBox="1">
            <a:spLocks/>
          </p:cNvSpPr>
          <p:nvPr/>
        </p:nvSpPr>
        <p:spPr>
          <a:xfrm>
            <a:off x="490539" y="2992582"/>
            <a:ext cx="4170052" cy="2990029"/>
          </a:xfrm>
          <a:prstGeom prst="rect">
            <a:avLst/>
          </a:prstGeom>
          <a:solidFill>
            <a:schemeClr val="accent3">
              <a:lumMod val="20000"/>
              <a:lumOff val="80000"/>
            </a:schemeClr>
          </a:solidFill>
        </p:spPr>
        <p:txBody>
          <a:bodyPr vert="horz" lIns="0" tIns="0" rIns="0" bIns="0" rtlCol="0">
            <a:noAutofit/>
          </a:bodyPr>
          <a:lstStyle>
            <a:lvl1pPr marL="0" indent="0" algn="l" defTabSz="914400" rtl="0" eaLnBrk="1" latinLnBrk="0" hangingPunct="1">
              <a:lnSpc>
                <a:spcPct val="100000"/>
              </a:lnSpc>
              <a:spcBef>
                <a:spcPts val="400"/>
              </a:spcBef>
              <a:spcAft>
                <a:spcPts val="400"/>
              </a:spcAft>
              <a:buFont typeface="Arial" panose="020B0604020202020204" pitchFamily="34" charset="0"/>
              <a:buNone/>
              <a:defRPr sz="2000" b="1" kern="1200">
                <a:solidFill>
                  <a:schemeClr val="accent4"/>
                </a:solidFill>
                <a:latin typeface="Overpass" panose="00000500000000000000" pitchFamily="2" charset="0"/>
                <a:ea typeface="+mn-ea"/>
                <a:cs typeface="+mn-cs"/>
              </a:defRPr>
            </a:lvl1pPr>
            <a:lvl2pPr marL="0" indent="0" algn="l" defTabSz="914400" rtl="0" eaLnBrk="1" latinLnBrk="0" hangingPunct="1">
              <a:lnSpc>
                <a:spcPct val="100000"/>
              </a:lnSpc>
              <a:spcBef>
                <a:spcPts val="400"/>
              </a:spcBef>
              <a:spcAft>
                <a:spcPts val="40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52000" indent="-252000" algn="l" defTabSz="914400" rtl="0" eaLnBrk="1" latinLnBrk="0" hangingPunct="1">
              <a:lnSpc>
                <a:spcPct val="100000"/>
              </a:lnSpc>
              <a:spcBef>
                <a:spcPts val="400"/>
              </a:spcBef>
              <a:spcAft>
                <a:spcPts val="400"/>
              </a:spcAft>
              <a:buClr>
                <a:schemeClr val="accent1"/>
              </a:buClr>
              <a:buSzPct val="7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504000" indent="-216000" algn="l" defTabSz="914400" rtl="0" eaLnBrk="1" latinLnBrk="0" hangingPunct="1">
              <a:lnSpc>
                <a:spcPct val="100000"/>
              </a:lnSpc>
              <a:spcBef>
                <a:spcPts val="400"/>
              </a:spcBef>
              <a:spcAft>
                <a:spcPts val="400"/>
              </a:spcAft>
              <a:buClr>
                <a:schemeClr val="accent4"/>
              </a:buClr>
              <a:buSzPct val="80000"/>
              <a:buFont typeface="Wingdings 3" panose="05040102010807070707" pitchFamily="18" charset="2"/>
              <a:buChar char="u"/>
              <a:defRPr sz="16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914400" rtl="0" eaLnBrk="1" latinLnBrk="0" hangingPunct="1">
              <a:lnSpc>
                <a:spcPct val="100000"/>
              </a:lnSpc>
              <a:spcBef>
                <a:spcPts val="400"/>
              </a:spcBef>
              <a:spcAft>
                <a:spcPts val="400"/>
              </a:spcAft>
              <a:buClr>
                <a:schemeClr val="accent2"/>
              </a:buClr>
              <a:buSzPct val="80000"/>
              <a:buFont typeface="Arial" panose="020B0604020202020204" pitchFamily="34" charset="0"/>
              <a:buNone/>
              <a:defRPr sz="14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540000" indent="-216000" algn="l" defTabSz="914400" rtl="0" eaLnBrk="1" latinLnBrk="0" hangingPunct="1">
              <a:lnSpc>
                <a:spcPct val="100000"/>
              </a:lnSpc>
              <a:spcBef>
                <a:spcPts val="450"/>
              </a:spcBef>
              <a:buClr>
                <a:schemeClr val="accent1"/>
              </a:buClr>
              <a:buSzPct val="70000"/>
              <a:buFont typeface="Wingdings 3" panose="05040102010807070707" pitchFamily="18" charset="2"/>
              <a:buChar char="u"/>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fr-FR" sz="1700" dirty="0"/>
              <a:t>La stratégie contribue à la vision nationale australienne "Un travail sûr et salubre pour tous", dont l'objectif principal est de réduire les décès, les blessures et les maladies chez les travailleurs.</a:t>
            </a:r>
          </a:p>
          <a:p>
            <a:pPr lvl="2"/>
            <a:r>
              <a:rPr lang="fr-FR" sz="1700" dirty="0"/>
              <a:t>La stratégie définit les principaux éléments facilitateurs, les objectifs, les actions et les changements à l'échelle du système nécessaires pour atteindre l'objectif au cours des dix prochaines années.</a:t>
            </a:r>
            <a:endParaRPr lang="en-GB" sz="1700" dirty="0"/>
          </a:p>
        </p:txBody>
      </p:sp>
      <p:pic>
        <p:nvPicPr>
          <p:cNvPr id="12" name="Content Placeholder 11">
            <a:extLst>
              <a:ext uri="{FF2B5EF4-FFF2-40B4-BE49-F238E27FC236}">
                <a16:creationId xmlns:a16="http://schemas.microsoft.com/office/drawing/2014/main" id="{60D7BC29-448B-B5AE-79DA-C242EFC94675}"/>
              </a:ext>
            </a:extLst>
          </p:cNvPr>
          <p:cNvPicPr>
            <a:picLocks noGrp="1" noChangeAspect="1"/>
          </p:cNvPicPr>
          <p:nvPr>
            <p:ph sz="half" idx="1"/>
          </p:nvPr>
        </p:nvPicPr>
        <p:blipFill>
          <a:blip r:embed="rId2"/>
          <a:stretch>
            <a:fillRect/>
          </a:stretch>
        </p:blipFill>
        <p:spPr>
          <a:xfrm>
            <a:off x="4747748" y="3264567"/>
            <a:ext cx="1981531" cy="2895390"/>
          </a:xfrm>
          <a:prstGeom prst="rect">
            <a:avLst/>
          </a:prstGeom>
        </p:spPr>
      </p:pic>
    </p:spTree>
    <p:extLst>
      <p:ext uri="{BB962C8B-B14F-4D97-AF65-F5344CB8AC3E}">
        <p14:creationId xmlns:p14="http://schemas.microsoft.com/office/powerpoint/2010/main" val="1535942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CE32-8DD2-7CB8-3F3D-A8857A138842}"/>
              </a:ext>
            </a:extLst>
          </p:cNvPr>
          <p:cNvSpPr>
            <a:spLocks noGrp="1"/>
          </p:cNvSpPr>
          <p:nvPr>
            <p:ph type="title"/>
          </p:nvPr>
        </p:nvSpPr>
        <p:spPr/>
        <p:txBody>
          <a:bodyPr/>
          <a:lstStyle/>
          <a:p>
            <a:r>
              <a:rPr lang="fr-FR" dirty="0"/>
              <a:t>Un programme national de SST:</a:t>
            </a:r>
            <a:br>
              <a:rPr lang="fr-FR" dirty="0"/>
            </a:br>
            <a:r>
              <a:rPr lang="fr-FR" b="0" dirty="0"/>
              <a:t>Exemples de pays</a:t>
            </a:r>
            <a:endParaRPr lang="en-GB" b="0" dirty="0"/>
          </a:p>
        </p:txBody>
      </p:sp>
      <p:sp>
        <p:nvSpPr>
          <p:cNvPr id="3" name="Content Placeholder 2">
            <a:extLst>
              <a:ext uri="{FF2B5EF4-FFF2-40B4-BE49-F238E27FC236}">
                <a16:creationId xmlns:a16="http://schemas.microsoft.com/office/drawing/2014/main" id="{2ABFE578-02A4-80BD-0E76-AF0610E44CCD}"/>
              </a:ext>
            </a:extLst>
          </p:cNvPr>
          <p:cNvSpPr>
            <a:spLocks noGrp="1"/>
          </p:cNvSpPr>
          <p:nvPr>
            <p:ph sz="half" idx="1"/>
          </p:nvPr>
        </p:nvSpPr>
        <p:spPr>
          <a:xfrm>
            <a:off x="490537" y="2393950"/>
            <a:ext cx="6563405" cy="3837600"/>
          </a:xfrm>
          <a:solidFill>
            <a:schemeClr val="accent3">
              <a:lumMod val="20000"/>
              <a:lumOff val="80000"/>
            </a:schemeClr>
          </a:solidFill>
        </p:spPr>
        <p:txBody>
          <a:bodyPr/>
          <a:lstStyle/>
          <a:p>
            <a:r>
              <a:rPr lang="fr-CH" dirty="0">
                <a:solidFill>
                  <a:schemeClr val="accent1"/>
                </a:solidFill>
              </a:rPr>
              <a:t>Bangladesh : Plan d’action national sur la SST (2021-2030)</a:t>
            </a:r>
          </a:p>
          <a:p>
            <a:pPr lvl="2"/>
            <a:r>
              <a:rPr lang="fr-FR" sz="1700" dirty="0"/>
              <a:t>Le tout premier programme national de sécurité et de santé au travail, fondé sur une analyse de la situation et des consultations avec les parties prenantes.</a:t>
            </a:r>
          </a:p>
          <a:p>
            <a:pPr lvl="2"/>
            <a:r>
              <a:rPr lang="fr-FR" sz="1700" dirty="0"/>
              <a:t>Définition d'objectifs stratégiques, avec des activités clés et des calendriers, notamment pour améliorer les cadres réglementaires et institutionnels en matière de SST, améliorer la gestion des produits chimiques et des substances dangereuses, prévenir les maladies professionnelles, promouvoir la participation et l'autonomisation des travailleurs, promouvoir la SST dans les PME, mettre en œuvre un système de surveillance national, promouvoir la coopération internationale en matière de SST, mobiliser des ressources pour la SST.</a:t>
            </a:r>
            <a:endParaRPr lang="en-GB" sz="1700" dirty="0">
              <a:solidFill>
                <a:schemeClr val="accent1"/>
              </a:solidFill>
            </a:endParaRPr>
          </a:p>
        </p:txBody>
      </p:sp>
      <p:sp>
        <p:nvSpPr>
          <p:cNvPr id="4" name="Content Placeholder 3">
            <a:extLst>
              <a:ext uri="{FF2B5EF4-FFF2-40B4-BE49-F238E27FC236}">
                <a16:creationId xmlns:a16="http://schemas.microsoft.com/office/drawing/2014/main" id="{A354A5D7-15E7-A3B0-8242-0A2264CFE405}"/>
              </a:ext>
            </a:extLst>
          </p:cNvPr>
          <p:cNvSpPr>
            <a:spLocks noGrp="1"/>
          </p:cNvSpPr>
          <p:nvPr>
            <p:ph sz="half" idx="2"/>
          </p:nvPr>
        </p:nvSpPr>
        <p:spPr>
          <a:xfrm>
            <a:off x="7398326" y="2393948"/>
            <a:ext cx="4305273" cy="3837600"/>
          </a:xfrm>
          <a:solidFill>
            <a:schemeClr val="accent3">
              <a:lumMod val="20000"/>
              <a:lumOff val="80000"/>
            </a:schemeClr>
          </a:solidFill>
        </p:spPr>
        <p:txBody>
          <a:bodyPr/>
          <a:lstStyle/>
          <a:p>
            <a:r>
              <a:rPr lang="fr-CH" dirty="0">
                <a:solidFill>
                  <a:schemeClr val="accent1"/>
                </a:solidFill>
              </a:rPr>
              <a:t>Équateur : Politique national de santé au travail 2019-2025</a:t>
            </a:r>
          </a:p>
          <a:p>
            <a:pPr lvl="2"/>
            <a:r>
              <a:rPr lang="fr-FR" sz="1700" dirty="0"/>
              <a:t>La stratégie appuie la transition d'un modèle curatif à un modèle préventif dans le système de santé national.</a:t>
            </a:r>
          </a:p>
          <a:p>
            <a:pPr lvl="2"/>
            <a:r>
              <a:rPr lang="fr-FR" sz="1700" dirty="0"/>
              <a:t>Elle contient des objectifs clés liés à la promotion de la santé et à la prévention des accidents du travail et des maladies professionnelles, au dialogue social, à la création d'outils de SST pour soutenir la productivité, au développement de solutions pratiques, de connaissances et de preuves dans le domaine de la SST, à l'amélioration de la SST dans le secteur informel.</a:t>
            </a:r>
            <a:endParaRPr lang="en-GB" sz="1700" dirty="0">
              <a:solidFill>
                <a:schemeClr val="accent1"/>
              </a:solidFill>
            </a:endParaRPr>
          </a:p>
        </p:txBody>
      </p:sp>
      <p:sp>
        <p:nvSpPr>
          <p:cNvPr id="5" name="Date Placeholder 4">
            <a:extLst>
              <a:ext uri="{FF2B5EF4-FFF2-40B4-BE49-F238E27FC236}">
                <a16:creationId xmlns:a16="http://schemas.microsoft.com/office/drawing/2014/main" id="{9741D01A-1175-D7DC-CAAB-F394C7E0C90F}"/>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F75FE385-27EE-F5A6-0A15-189A0E512F39}"/>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D323149B-2130-A532-DBB3-0BFEBD512D03}"/>
              </a:ext>
            </a:extLst>
          </p:cNvPr>
          <p:cNvSpPr>
            <a:spLocks noGrp="1"/>
          </p:cNvSpPr>
          <p:nvPr>
            <p:ph type="sldNum" sz="quarter" idx="12"/>
          </p:nvPr>
        </p:nvSpPr>
        <p:spPr/>
        <p:txBody>
          <a:bodyPr/>
          <a:lstStyle/>
          <a:p>
            <a:fld id="{856227C0-AD57-4F9B-BAE3-EEFB0D0EE427}" type="slidenum">
              <a:rPr lang="en-GB" smtClean="0"/>
              <a:t>23</a:t>
            </a:fld>
            <a:endParaRPr lang="en-GB"/>
          </a:p>
        </p:txBody>
      </p:sp>
    </p:spTree>
    <p:extLst>
      <p:ext uri="{BB962C8B-B14F-4D97-AF65-F5344CB8AC3E}">
        <p14:creationId xmlns:p14="http://schemas.microsoft.com/office/powerpoint/2010/main" val="397652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361D-EA1D-8A5A-AF91-6636C2599E2F}"/>
              </a:ext>
            </a:extLst>
          </p:cNvPr>
          <p:cNvSpPr>
            <a:spLocks noGrp="1"/>
          </p:cNvSpPr>
          <p:nvPr>
            <p:ph type="title"/>
          </p:nvPr>
        </p:nvSpPr>
        <p:spPr/>
        <p:txBody>
          <a:bodyPr/>
          <a:lstStyle/>
          <a:p>
            <a:r>
              <a:rPr lang="fr-FR" dirty="0"/>
              <a:t>Un mécanisme national d’enregistrement et de déclaration </a:t>
            </a:r>
            <a:br>
              <a:rPr lang="fr-FR" dirty="0"/>
            </a:br>
            <a:r>
              <a:rPr lang="fr-FR" dirty="0"/>
              <a:t>des accidents du travail et des maladies professionnelles</a:t>
            </a:r>
            <a:endParaRPr lang="en-GB" dirty="0"/>
          </a:p>
        </p:txBody>
      </p:sp>
      <p:sp>
        <p:nvSpPr>
          <p:cNvPr id="3" name="Content Placeholder 2">
            <a:extLst>
              <a:ext uri="{FF2B5EF4-FFF2-40B4-BE49-F238E27FC236}">
                <a16:creationId xmlns:a16="http://schemas.microsoft.com/office/drawing/2014/main" id="{D3FC8E45-21D1-A0FF-CA2A-F385399B9604}"/>
              </a:ext>
            </a:extLst>
          </p:cNvPr>
          <p:cNvSpPr>
            <a:spLocks noGrp="1"/>
          </p:cNvSpPr>
          <p:nvPr>
            <p:ph sz="half" idx="1"/>
          </p:nvPr>
        </p:nvSpPr>
        <p:spPr>
          <a:xfrm>
            <a:off x="490537" y="2393950"/>
            <a:ext cx="7192798" cy="3482976"/>
          </a:xfrm>
        </p:spPr>
        <p:txBody>
          <a:bodyPr/>
          <a:lstStyle/>
          <a:p>
            <a:pPr lvl="2"/>
            <a:r>
              <a:rPr lang="fr-FR" sz="1600" dirty="0"/>
              <a:t>Les dispositions régissant les systèmes d'enregistrement et de notification sont décrites dans les conventions fondamentales de la SST numéros 155 et 187.</a:t>
            </a:r>
          </a:p>
          <a:p>
            <a:pPr lvl="2"/>
            <a:r>
              <a:rPr lang="fr-FR" sz="1600" dirty="0"/>
              <a:t>Le protocole de 2002 à la convention n° 155 a été spécifiquement adopté pour promouvoir l'harmonisation des systèmes d'enregistrement et de notification.</a:t>
            </a:r>
          </a:p>
          <a:p>
            <a:pPr lvl="2"/>
            <a:r>
              <a:rPr lang="fr-FR" sz="1600" dirty="0"/>
              <a:t>La collecte et l'analyse des données relatives aux accidents du travail et aux maladies professionnelles sont essentielles pour identifier leurs causes et détecter les nouveaux dangers et les risques émergents. Il s'agit d'un élément clé pour définir les priorités et concevoir des stratégies de prévention efficaces en matière de SST, à tous les niveaux.</a:t>
            </a:r>
          </a:p>
          <a:p>
            <a:pPr lvl="2"/>
            <a:r>
              <a:rPr lang="fr-FR" sz="1600" dirty="0"/>
              <a:t>La sous-déclaration des maladies professionnelles et des accidents du travail reste un défi global, même lorsqu'il existe des systèmes de déclaration et de notification.</a:t>
            </a:r>
            <a:endParaRPr lang="en-GB" sz="1600" dirty="0"/>
          </a:p>
        </p:txBody>
      </p:sp>
      <p:sp>
        <p:nvSpPr>
          <p:cNvPr id="5" name="Date Placeholder 4">
            <a:extLst>
              <a:ext uri="{FF2B5EF4-FFF2-40B4-BE49-F238E27FC236}">
                <a16:creationId xmlns:a16="http://schemas.microsoft.com/office/drawing/2014/main" id="{05E011BB-9AB6-4977-2800-FF9A29D0DC13}"/>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9C631EE1-68BA-1187-E4A9-157D640696A7}"/>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24070333-2B81-9747-0DB0-A8320980C1EE}"/>
              </a:ext>
            </a:extLst>
          </p:cNvPr>
          <p:cNvSpPr>
            <a:spLocks noGrp="1"/>
          </p:cNvSpPr>
          <p:nvPr>
            <p:ph type="sldNum" sz="quarter" idx="12"/>
          </p:nvPr>
        </p:nvSpPr>
        <p:spPr/>
        <p:txBody>
          <a:bodyPr/>
          <a:lstStyle/>
          <a:p>
            <a:fld id="{856227C0-AD57-4F9B-BAE3-EEFB0D0EE427}" type="slidenum">
              <a:rPr lang="en-GB" smtClean="0"/>
              <a:t>24</a:t>
            </a:fld>
            <a:endParaRPr lang="en-GB"/>
          </a:p>
        </p:txBody>
      </p:sp>
      <p:sp>
        <p:nvSpPr>
          <p:cNvPr id="8" name="Text Placeholder 7">
            <a:extLst>
              <a:ext uri="{FF2B5EF4-FFF2-40B4-BE49-F238E27FC236}">
                <a16:creationId xmlns:a16="http://schemas.microsoft.com/office/drawing/2014/main" id="{61A99669-BBD8-B8DB-6279-BD493B720978}"/>
              </a:ext>
            </a:extLst>
          </p:cNvPr>
          <p:cNvSpPr>
            <a:spLocks noGrp="1"/>
          </p:cNvSpPr>
          <p:nvPr>
            <p:ph type="body" sz="quarter" idx="13"/>
          </p:nvPr>
        </p:nvSpPr>
        <p:spPr>
          <a:xfrm>
            <a:off x="7897090" y="2393951"/>
            <a:ext cx="3804373" cy="3579337"/>
          </a:xfrm>
          <a:solidFill>
            <a:schemeClr val="bg2"/>
          </a:solidFill>
        </p:spPr>
        <p:txBody>
          <a:bodyPr/>
          <a:lstStyle/>
          <a:p>
            <a:pPr>
              <a:spcBef>
                <a:spcPts val="1800"/>
              </a:spcBef>
            </a:pPr>
            <a:r>
              <a:rPr lang="fr-CH" sz="4500" dirty="0"/>
              <a:t>91% </a:t>
            </a:r>
            <a:r>
              <a:rPr lang="fr-FR" sz="1800" spc="0" dirty="0"/>
              <a:t>des États Membres de l'OIT ont mis en place un mécanisme pour l'enregistrement et de la déclaration des accidents du travail et des maladies professionnelles.</a:t>
            </a:r>
          </a:p>
          <a:p>
            <a:pPr>
              <a:spcBef>
                <a:spcPts val="1800"/>
              </a:spcBef>
            </a:pPr>
            <a:r>
              <a:rPr lang="fr-FR" sz="4500" dirty="0"/>
              <a:t>41%</a:t>
            </a:r>
            <a:r>
              <a:rPr lang="fr-FR" sz="1800" spc="0" dirty="0"/>
              <a:t> des États Membres de l’OIT utilisant un mécanisme pour l’enregistrement et de la déclaration avaient communiqué des données à l’OIT lors des cinq dernières années.</a:t>
            </a:r>
            <a:endParaRPr lang="en-GB" sz="1800" spc="0" dirty="0"/>
          </a:p>
        </p:txBody>
      </p:sp>
    </p:spTree>
    <p:extLst>
      <p:ext uri="{BB962C8B-B14F-4D97-AF65-F5344CB8AC3E}">
        <p14:creationId xmlns:p14="http://schemas.microsoft.com/office/powerpoint/2010/main" val="2249561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DEB1D3-7954-ADF3-6367-3AFAD9B748F8}"/>
              </a:ext>
            </a:extLst>
          </p:cNvPr>
          <p:cNvSpPr>
            <a:spLocks noGrp="1"/>
          </p:cNvSpPr>
          <p:nvPr>
            <p:ph type="dt" sz="half" idx="10"/>
          </p:nvPr>
        </p:nvSpPr>
        <p:spPr/>
        <p:txBody>
          <a:bodyPr/>
          <a:lstStyle/>
          <a:p>
            <a:r>
              <a:rPr lang="en-GB"/>
              <a:t>Date: Monday / 01 / October / 2019</a:t>
            </a:r>
          </a:p>
        </p:txBody>
      </p:sp>
      <p:sp>
        <p:nvSpPr>
          <p:cNvPr id="4" name="Footer Placeholder 3">
            <a:extLst>
              <a:ext uri="{FF2B5EF4-FFF2-40B4-BE49-F238E27FC236}">
                <a16:creationId xmlns:a16="http://schemas.microsoft.com/office/drawing/2014/main" id="{33D8E3CF-D4FC-92F6-C972-3BD5FAE8633A}"/>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5" name="Slide Number Placeholder 4">
            <a:extLst>
              <a:ext uri="{FF2B5EF4-FFF2-40B4-BE49-F238E27FC236}">
                <a16:creationId xmlns:a16="http://schemas.microsoft.com/office/drawing/2014/main" id="{12FA240A-92D1-7664-4FA0-FD304E23E61E}"/>
              </a:ext>
            </a:extLst>
          </p:cNvPr>
          <p:cNvSpPr>
            <a:spLocks noGrp="1"/>
          </p:cNvSpPr>
          <p:nvPr>
            <p:ph type="sldNum" sz="quarter" idx="12"/>
          </p:nvPr>
        </p:nvSpPr>
        <p:spPr/>
        <p:txBody>
          <a:bodyPr/>
          <a:lstStyle/>
          <a:p>
            <a:fld id="{856227C0-AD57-4F9B-BAE3-EEFB0D0EE427}" type="slidenum">
              <a:rPr lang="en-GB" smtClean="0"/>
              <a:t>25</a:t>
            </a:fld>
            <a:endParaRPr lang="en-GB"/>
          </a:p>
        </p:txBody>
      </p:sp>
      <p:sp>
        <p:nvSpPr>
          <p:cNvPr id="6" name="Text Placeholder 5">
            <a:extLst>
              <a:ext uri="{FF2B5EF4-FFF2-40B4-BE49-F238E27FC236}">
                <a16:creationId xmlns:a16="http://schemas.microsoft.com/office/drawing/2014/main" id="{59303620-E2CC-F13A-59C1-E9CEF0E9BC98}"/>
              </a:ext>
            </a:extLst>
          </p:cNvPr>
          <p:cNvSpPr>
            <a:spLocks noGrp="1"/>
          </p:cNvSpPr>
          <p:nvPr>
            <p:ph type="body" sz="quarter" idx="13"/>
          </p:nvPr>
        </p:nvSpPr>
        <p:spPr>
          <a:xfrm>
            <a:off x="490538" y="1275346"/>
            <a:ext cx="4817732" cy="4601580"/>
          </a:xfrm>
        </p:spPr>
        <p:txBody>
          <a:bodyPr/>
          <a:lstStyle/>
          <a:p>
            <a:pPr>
              <a:lnSpc>
                <a:spcPct val="100000"/>
              </a:lnSpc>
              <a:spcAft>
                <a:spcPts val="800"/>
              </a:spcAft>
            </a:pPr>
            <a:r>
              <a:rPr lang="fr-FR" sz="2000" dirty="0">
                <a:effectLst/>
                <a:ea typeface="Calibri" panose="020F0502020204030204" pitchFamily="34" charset="0"/>
                <a:cs typeface="Times New Roman" panose="02020603050405020304" pitchFamily="18" charset="0"/>
              </a:rPr>
              <a:t>Nous avons la responsabilité essentielle de veiller à ce que les gens qui vont au travail rentrent chez eux vivants, sains et saufs.</a:t>
            </a:r>
            <a:r>
              <a:rPr lang="en-GB" sz="2000" dirty="0">
                <a:ea typeface="Calibri" panose="020F0502020204030204" pitchFamily="34" charset="0"/>
                <a:cs typeface="Times New Roman" panose="02020603050405020304" pitchFamily="18" charset="0"/>
              </a:rPr>
              <a:t> </a:t>
            </a:r>
            <a:r>
              <a:rPr lang="fr-FR" sz="2000" dirty="0">
                <a:effectLst/>
                <a:ea typeface="Calibri" panose="020F0502020204030204" pitchFamily="34" charset="0"/>
                <a:cs typeface="Times New Roman" panose="02020603050405020304" pitchFamily="18" charset="0"/>
              </a:rPr>
              <a:t>Cette année, à l’occasion de la Journée mondiale de la sécurité et de la santé au travail, nous pouvons célébrer une avancée importante pour la réalisation de cet objectif: l’inscription d’un milieu de travail sûr et salubre parmi les principes et droits fondamentaux au travail.</a:t>
            </a:r>
            <a:endParaRPr lang="en-GB" sz="2000" dirty="0"/>
          </a:p>
          <a:p>
            <a:pPr marL="345600" indent="0" algn="r">
              <a:buClr>
                <a:schemeClr val="accent2"/>
              </a:buClr>
              <a:buSzPct val="80000"/>
              <a:buNone/>
            </a:pPr>
            <a:endParaRPr lang="en-GB" sz="1000" b="1" i="0" dirty="0">
              <a:solidFill>
                <a:srgbClr val="230050"/>
              </a:solidFill>
              <a:effectLst/>
              <a:latin typeface="Overpass" panose="00000500000000000000" pitchFamily="2" charset="0"/>
            </a:endParaRPr>
          </a:p>
          <a:p>
            <a:pPr marL="648000" indent="-144000">
              <a:buClr>
                <a:schemeClr val="accent2"/>
              </a:buClr>
              <a:buSzPct val="80000"/>
              <a:buFont typeface="Wingdings 3" panose="05040102010807070707" pitchFamily="18" charset="2"/>
              <a:buChar char="u"/>
            </a:pPr>
            <a:r>
              <a:rPr lang="en-GB" sz="1000" b="1" i="0" dirty="0">
                <a:solidFill>
                  <a:srgbClr val="230050"/>
                </a:solidFill>
                <a:effectLst/>
                <a:latin typeface="Overpass" panose="00000500000000000000" pitchFamily="2" charset="0"/>
              </a:rPr>
              <a:t>Gilbert F. </a:t>
            </a:r>
            <a:r>
              <a:rPr lang="en-GB" sz="1000" b="1" i="0" dirty="0" err="1">
                <a:solidFill>
                  <a:srgbClr val="230050"/>
                </a:solidFill>
                <a:effectLst/>
                <a:latin typeface="Overpass" panose="00000500000000000000" pitchFamily="2" charset="0"/>
              </a:rPr>
              <a:t>Houngbo</a:t>
            </a:r>
            <a:r>
              <a:rPr lang="en-GB" sz="1000" b="1" i="0" dirty="0">
                <a:solidFill>
                  <a:srgbClr val="230050"/>
                </a:solidFill>
                <a:effectLst/>
                <a:latin typeface="Overpass" panose="00000500000000000000" pitchFamily="2" charset="0"/>
              </a:rPr>
              <a:t> , 11e Directeur </a:t>
            </a:r>
            <a:r>
              <a:rPr lang="en-GB" sz="1000" b="1" i="0" dirty="0" err="1">
                <a:solidFill>
                  <a:srgbClr val="230050"/>
                </a:solidFill>
                <a:effectLst/>
                <a:latin typeface="Overpass" panose="00000500000000000000" pitchFamily="2" charset="0"/>
              </a:rPr>
              <a:t>général</a:t>
            </a:r>
            <a:r>
              <a:rPr lang="en-GB" sz="1000" b="1" i="0" dirty="0">
                <a:solidFill>
                  <a:srgbClr val="230050"/>
                </a:solidFill>
                <a:effectLst/>
                <a:latin typeface="Overpass" panose="00000500000000000000" pitchFamily="2" charset="0"/>
              </a:rPr>
              <a:t> de </a:t>
            </a:r>
            <a:r>
              <a:rPr lang="en-GB" sz="1000" b="1" i="0" dirty="0" err="1">
                <a:solidFill>
                  <a:srgbClr val="230050"/>
                </a:solidFill>
                <a:effectLst/>
                <a:latin typeface="Overpass" panose="00000500000000000000" pitchFamily="2" charset="0"/>
              </a:rPr>
              <a:t>l’OIT</a:t>
            </a:r>
            <a:endParaRPr lang="en-GB" sz="1000" b="1" i="0" dirty="0">
              <a:solidFill>
                <a:srgbClr val="230050"/>
              </a:solidFill>
              <a:effectLst/>
              <a:latin typeface="Overpass" panose="00000500000000000000" pitchFamily="2" charset="0"/>
            </a:endParaRPr>
          </a:p>
          <a:p>
            <a:endParaRPr lang="en-GB" dirty="0"/>
          </a:p>
        </p:txBody>
      </p:sp>
      <p:pic>
        <p:nvPicPr>
          <p:cNvPr id="8" name="Picture Placeholder 12" descr="A person in a suit&#10;&#10;Description automatically generated with medium confidence">
            <a:extLst>
              <a:ext uri="{FF2B5EF4-FFF2-40B4-BE49-F238E27FC236}">
                <a16:creationId xmlns:a16="http://schemas.microsoft.com/office/drawing/2014/main" id="{4C84D287-9F88-B7EC-265C-F88CB92E1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5" t="787" r="21093" b="-787"/>
          <a:stretch/>
        </p:blipFill>
        <p:spPr>
          <a:xfrm>
            <a:off x="7097467" y="1275347"/>
            <a:ext cx="4603995" cy="4601579"/>
          </a:xfrm>
          <a:prstGeom prst="rect">
            <a:avLst/>
          </a:prstGeom>
        </p:spPr>
      </p:pic>
    </p:spTree>
    <p:extLst>
      <p:ext uri="{BB962C8B-B14F-4D97-AF65-F5344CB8AC3E}">
        <p14:creationId xmlns:p14="http://schemas.microsoft.com/office/powerpoint/2010/main" val="139420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D909-3BD6-29F2-AB08-9C10167CCC5B}"/>
              </a:ext>
            </a:extLst>
          </p:cNvPr>
          <p:cNvSpPr>
            <a:spLocks noGrp="1"/>
          </p:cNvSpPr>
          <p:nvPr>
            <p:ph type="title"/>
          </p:nvPr>
        </p:nvSpPr>
        <p:spPr/>
        <p:txBody>
          <a:bodyPr/>
          <a:lstStyle/>
          <a:p>
            <a:r>
              <a:rPr lang="fr-FR" dirty="0"/>
              <a:t>Les conventions fondamentales sur la sécurité et la santé au travail </a:t>
            </a:r>
            <a:endParaRPr lang="en-GB" dirty="0"/>
          </a:p>
        </p:txBody>
      </p:sp>
      <p:sp>
        <p:nvSpPr>
          <p:cNvPr id="3" name="Content Placeholder 2">
            <a:extLst>
              <a:ext uri="{FF2B5EF4-FFF2-40B4-BE49-F238E27FC236}">
                <a16:creationId xmlns:a16="http://schemas.microsoft.com/office/drawing/2014/main" id="{A45166D6-C7D4-EA01-0B9C-FBB2EA1424EF}"/>
              </a:ext>
            </a:extLst>
          </p:cNvPr>
          <p:cNvSpPr>
            <a:spLocks noGrp="1"/>
          </p:cNvSpPr>
          <p:nvPr>
            <p:ph sz="half" idx="1"/>
          </p:nvPr>
        </p:nvSpPr>
        <p:spPr/>
        <p:txBody>
          <a:bodyPr/>
          <a:lstStyle/>
          <a:p>
            <a:r>
              <a:rPr lang="fr-CH" dirty="0"/>
              <a:t>Convention n</a:t>
            </a:r>
            <a:r>
              <a:rPr lang="fr-CH" baseline="30000" dirty="0"/>
              <a:t>o</a:t>
            </a:r>
            <a:r>
              <a:rPr lang="fr-CH" dirty="0"/>
              <a:t> 155</a:t>
            </a:r>
            <a:endParaRPr lang="en-GB" dirty="0"/>
          </a:p>
          <a:p>
            <a:pPr lvl="2"/>
            <a:r>
              <a:rPr lang="fr-FR" dirty="0"/>
              <a:t>Principes d’une politique de SST</a:t>
            </a:r>
          </a:p>
          <a:p>
            <a:pPr lvl="2"/>
            <a:r>
              <a:rPr lang="fr-FR" dirty="0"/>
              <a:t>Actions requises tant au niveau national que dans l’entreprise</a:t>
            </a:r>
          </a:p>
          <a:p>
            <a:endParaRPr lang="en-GB" dirty="0"/>
          </a:p>
        </p:txBody>
      </p:sp>
      <p:sp>
        <p:nvSpPr>
          <p:cNvPr id="4" name="Content Placeholder 3">
            <a:extLst>
              <a:ext uri="{FF2B5EF4-FFF2-40B4-BE49-F238E27FC236}">
                <a16:creationId xmlns:a16="http://schemas.microsoft.com/office/drawing/2014/main" id="{A00D5275-9664-95FF-5825-16BAB2C00EFE}"/>
              </a:ext>
            </a:extLst>
          </p:cNvPr>
          <p:cNvSpPr>
            <a:spLocks noGrp="1"/>
          </p:cNvSpPr>
          <p:nvPr>
            <p:ph sz="half" idx="2"/>
          </p:nvPr>
        </p:nvSpPr>
        <p:spPr/>
        <p:txBody>
          <a:bodyPr/>
          <a:lstStyle/>
          <a:p>
            <a:r>
              <a:rPr lang="fr-CH" dirty="0"/>
              <a:t>Convention n</a:t>
            </a:r>
            <a:r>
              <a:rPr lang="fr-CH" baseline="30000" dirty="0"/>
              <a:t>o</a:t>
            </a:r>
            <a:r>
              <a:rPr lang="fr-CH" dirty="0"/>
              <a:t> </a:t>
            </a:r>
            <a:r>
              <a:rPr lang="en-GB" dirty="0"/>
              <a:t>187</a:t>
            </a:r>
          </a:p>
          <a:p>
            <a:pPr lvl="2"/>
            <a:r>
              <a:rPr lang="fr-FR" dirty="0"/>
              <a:t>Amélioration continue de la SST et réalisation progressive d’un milieu de travail sûr et salubre au moyen d'une politique nationale, d'un système national et d'un programme national.</a:t>
            </a:r>
          </a:p>
          <a:p>
            <a:pPr lvl="2"/>
            <a:r>
              <a:rPr lang="fr-FR" dirty="0"/>
              <a:t>Culture de prévention nationale en matière de sécurité et de santé </a:t>
            </a:r>
          </a:p>
          <a:p>
            <a:endParaRPr lang="fr-FR" dirty="0"/>
          </a:p>
          <a:p>
            <a:r>
              <a:rPr lang="en-GB" dirty="0"/>
              <a:t> </a:t>
            </a:r>
          </a:p>
        </p:txBody>
      </p:sp>
      <p:sp>
        <p:nvSpPr>
          <p:cNvPr id="5" name="Date Placeholder 4">
            <a:extLst>
              <a:ext uri="{FF2B5EF4-FFF2-40B4-BE49-F238E27FC236}">
                <a16:creationId xmlns:a16="http://schemas.microsoft.com/office/drawing/2014/main" id="{0821A22C-CBCB-D89B-0B1F-AEB9CAA751D7}"/>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25F697F8-0190-6700-F8E2-2671E133C1C9}"/>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562ED5B2-6539-5C7B-C95E-4EEBFBA85318}"/>
              </a:ext>
            </a:extLst>
          </p:cNvPr>
          <p:cNvSpPr>
            <a:spLocks noGrp="1"/>
          </p:cNvSpPr>
          <p:nvPr>
            <p:ph type="sldNum" sz="quarter" idx="12"/>
          </p:nvPr>
        </p:nvSpPr>
        <p:spPr/>
        <p:txBody>
          <a:bodyPr/>
          <a:lstStyle/>
          <a:p>
            <a:fld id="{856227C0-AD57-4F9B-BAE3-EEFB0D0EE427}" type="slidenum">
              <a:rPr lang="en-GB" smtClean="0"/>
              <a:t>3</a:t>
            </a:fld>
            <a:endParaRPr lang="en-GB"/>
          </a:p>
        </p:txBody>
      </p:sp>
      <p:pic>
        <p:nvPicPr>
          <p:cNvPr id="8" name="Picture 7" descr="Logo&#10;&#10;Description automatically generated with medium confidence">
            <a:extLst>
              <a:ext uri="{FF2B5EF4-FFF2-40B4-BE49-F238E27FC236}">
                <a16:creationId xmlns:a16="http://schemas.microsoft.com/office/drawing/2014/main" id="{B857EE09-CF0C-2B8F-557C-BF6F32110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861" y="3011397"/>
            <a:ext cx="4846815" cy="4846815"/>
          </a:xfrm>
          <a:prstGeom prst="rect">
            <a:avLst/>
          </a:prstGeom>
        </p:spPr>
      </p:pic>
    </p:spTree>
    <p:extLst>
      <p:ext uri="{BB962C8B-B14F-4D97-AF65-F5344CB8AC3E}">
        <p14:creationId xmlns:p14="http://schemas.microsoft.com/office/powerpoint/2010/main" val="131903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CAEB-FAE1-CF12-1838-274F3D37EB36}"/>
              </a:ext>
            </a:extLst>
          </p:cNvPr>
          <p:cNvSpPr>
            <a:spLocks noGrp="1"/>
          </p:cNvSpPr>
          <p:nvPr>
            <p:ph type="title"/>
          </p:nvPr>
        </p:nvSpPr>
        <p:spPr/>
        <p:txBody>
          <a:bodyPr/>
          <a:lstStyle/>
          <a:p>
            <a:r>
              <a:rPr lang="fr-FR" dirty="0"/>
              <a:t>Répartition régionale de la ratification des conventions </a:t>
            </a:r>
            <a:br>
              <a:rPr lang="fr-FR" dirty="0"/>
            </a:br>
            <a:r>
              <a:rPr lang="fr-FR" dirty="0"/>
              <a:t>fondamentales sur la sécurité et la santé au travail </a:t>
            </a:r>
            <a:r>
              <a:rPr lang="fr-CH" dirty="0"/>
              <a:t>76 Etats Membres</a:t>
            </a:r>
            <a:br>
              <a:rPr lang="en-GB" dirty="0">
                <a:latin typeface="Noto Sans" panose="020B0502040504020204" pitchFamily="34" charset="0"/>
                <a:ea typeface="Noto Sans" panose="020B0502040504020204" pitchFamily="34" charset="0"/>
                <a:cs typeface="Noto Sans" panose="020B0502040504020204" pitchFamily="34" charset="0"/>
              </a:rPr>
            </a:br>
            <a:endParaRPr lang="en-GB" dirty="0"/>
          </a:p>
        </p:txBody>
      </p:sp>
      <p:sp>
        <p:nvSpPr>
          <p:cNvPr id="3" name="Content Placeholder 2">
            <a:extLst>
              <a:ext uri="{FF2B5EF4-FFF2-40B4-BE49-F238E27FC236}">
                <a16:creationId xmlns:a16="http://schemas.microsoft.com/office/drawing/2014/main" id="{230FE323-3528-83E8-DB17-43F7BD9D1D0F}"/>
              </a:ext>
            </a:extLst>
          </p:cNvPr>
          <p:cNvSpPr>
            <a:spLocks noGrp="1"/>
          </p:cNvSpPr>
          <p:nvPr>
            <p:ph sz="half" idx="1"/>
          </p:nvPr>
        </p:nvSpPr>
        <p:spPr/>
        <p:txBody>
          <a:bodyPr/>
          <a:lstStyle/>
          <a:p>
            <a:r>
              <a:rPr lang="fr-CH" dirty="0"/>
              <a:t>Convention n</a:t>
            </a:r>
            <a:r>
              <a:rPr lang="fr-CH" baseline="30000" dirty="0"/>
              <a:t>o</a:t>
            </a:r>
            <a:r>
              <a:rPr lang="fr-CH" dirty="0"/>
              <a:t> 155</a:t>
            </a:r>
            <a:endParaRPr lang="en-GB" dirty="0"/>
          </a:p>
        </p:txBody>
      </p:sp>
      <p:sp>
        <p:nvSpPr>
          <p:cNvPr id="5" name="Date Placeholder 4">
            <a:extLst>
              <a:ext uri="{FF2B5EF4-FFF2-40B4-BE49-F238E27FC236}">
                <a16:creationId xmlns:a16="http://schemas.microsoft.com/office/drawing/2014/main" id="{7EEF981F-680B-EA45-018B-71E554D79898}"/>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CF5DF131-5869-68A0-BDE7-B7F361CFF2CA}"/>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4535D458-C975-0BD6-E40B-829B8E37403B}"/>
              </a:ext>
            </a:extLst>
          </p:cNvPr>
          <p:cNvSpPr>
            <a:spLocks noGrp="1"/>
          </p:cNvSpPr>
          <p:nvPr>
            <p:ph type="sldNum" sz="quarter" idx="12"/>
          </p:nvPr>
        </p:nvSpPr>
        <p:spPr/>
        <p:txBody>
          <a:bodyPr/>
          <a:lstStyle/>
          <a:p>
            <a:fld id="{856227C0-AD57-4F9B-BAE3-EEFB0D0EE427}" type="slidenum">
              <a:rPr lang="en-GB" smtClean="0"/>
              <a:t>4</a:t>
            </a:fld>
            <a:endParaRPr lang="en-GB"/>
          </a:p>
        </p:txBody>
      </p:sp>
      <p:sp>
        <p:nvSpPr>
          <p:cNvPr id="17" name="Content Placeholder 16">
            <a:extLst>
              <a:ext uri="{FF2B5EF4-FFF2-40B4-BE49-F238E27FC236}">
                <a16:creationId xmlns:a16="http://schemas.microsoft.com/office/drawing/2014/main" id="{91D0860A-4402-A61C-8D10-D5F53DE33476}"/>
              </a:ext>
            </a:extLst>
          </p:cNvPr>
          <p:cNvSpPr>
            <a:spLocks noGrp="1"/>
          </p:cNvSpPr>
          <p:nvPr>
            <p:ph sz="half" idx="2"/>
          </p:nvPr>
        </p:nvSpPr>
        <p:spPr/>
        <p:txBody>
          <a:bodyPr/>
          <a:lstStyle/>
          <a:p>
            <a:r>
              <a:rPr lang="fr-CH" dirty="0"/>
              <a:t>Convention n</a:t>
            </a:r>
            <a:r>
              <a:rPr lang="fr-CH" baseline="30000" dirty="0"/>
              <a:t>o </a:t>
            </a:r>
            <a:r>
              <a:rPr lang="fr-CH" dirty="0"/>
              <a:t>187</a:t>
            </a:r>
            <a:endParaRPr lang="en-GB" dirty="0"/>
          </a:p>
        </p:txBody>
      </p:sp>
      <p:pic>
        <p:nvPicPr>
          <p:cNvPr id="18" name="Content Placeholder 8" descr="Chart, sunburst chart&#10;&#10;Description automatically generated">
            <a:extLst>
              <a:ext uri="{FF2B5EF4-FFF2-40B4-BE49-F238E27FC236}">
                <a16:creationId xmlns:a16="http://schemas.microsoft.com/office/drawing/2014/main" id="{112DD505-5929-0FDE-92DD-BD106E0A7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2339" y="2495657"/>
            <a:ext cx="5360988" cy="3279560"/>
          </a:xfrm>
          <a:prstGeom prst="rect">
            <a:avLst/>
          </a:prstGeom>
        </p:spPr>
      </p:pic>
      <p:pic>
        <p:nvPicPr>
          <p:cNvPr id="19" name="Content Placeholder 10" descr="Chart, sunburst chart&#10;&#10;Description automatically generated">
            <a:extLst>
              <a:ext uri="{FF2B5EF4-FFF2-40B4-BE49-F238E27FC236}">
                <a16:creationId xmlns:a16="http://schemas.microsoft.com/office/drawing/2014/main" id="{89912461-954A-8BF3-33A4-4DB6F1507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229" y="2495658"/>
            <a:ext cx="5360987" cy="3279559"/>
          </a:xfrm>
          <a:prstGeom prst="rect">
            <a:avLst/>
          </a:prstGeom>
        </p:spPr>
      </p:pic>
      <p:sp>
        <p:nvSpPr>
          <p:cNvPr id="4" name="TextBox 3">
            <a:extLst>
              <a:ext uri="{FF2B5EF4-FFF2-40B4-BE49-F238E27FC236}">
                <a16:creationId xmlns:a16="http://schemas.microsoft.com/office/drawing/2014/main" id="{8E8580CE-3872-E3E9-5B57-5559C5330F7C}"/>
              </a:ext>
            </a:extLst>
          </p:cNvPr>
          <p:cNvSpPr txBox="1"/>
          <p:nvPr/>
        </p:nvSpPr>
        <p:spPr>
          <a:xfrm>
            <a:off x="9892126" y="3190875"/>
            <a:ext cx="1809336" cy="369332"/>
          </a:xfrm>
          <a:prstGeom prst="rect">
            <a:avLst/>
          </a:prstGeom>
          <a:noFill/>
        </p:spPr>
        <p:txBody>
          <a:bodyPr wrap="square" rtlCol="0">
            <a:spAutoFit/>
          </a:bodyPr>
          <a:lstStyle/>
          <a:p>
            <a:endParaRPr lang="en-GB" dirty="0">
              <a:latin typeface="Noto Sans" panose="020B0502040504020204" pitchFamily="34" charset="0"/>
              <a:ea typeface="Noto Sans" panose="020B0502040504020204" pitchFamily="34" charset="0"/>
              <a:cs typeface="Noto Sans" panose="020B0502040504020204" pitchFamily="34" charset="0"/>
            </a:endParaRPr>
          </a:p>
        </p:txBody>
      </p:sp>
      <p:sp>
        <p:nvSpPr>
          <p:cNvPr id="12" name="TextBox 11">
            <a:extLst>
              <a:ext uri="{FF2B5EF4-FFF2-40B4-BE49-F238E27FC236}">
                <a16:creationId xmlns:a16="http://schemas.microsoft.com/office/drawing/2014/main" id="{501C9DAB-524E-70A5-6ED3-D13E82F500F8}"/>
              </a:ext>
            </a:extLst>
          </p:cNvPr>
          <p:cNvSpPr txBox="1"/>
          <p:nvPr/>
        </p:nvSpPr>
        <p:spPr>
          <a:xfrm>
            <a:off x="3360402" y="3090446"/>
            <a:ext cx="1812806" cy="338554"/>
          </a:xfrm>
          <a:prstGeom prst="rect">
            <a:avLst/>
          </a:prstGeom>
          <a:solidFill>
            <a:schemeClr val="bg1"/>
          </a:solidFill>
        </p:spPr>
        <p:txBody>
          <a:bodyPr wrap="square" rtlCol="0">
            <a:spAutoFit/>
          </a:bodyPr>
          <a:lstStyle/>
          <a:p>
            <a:r>
              <a:rPr lang="fr-CH" sz="800" b="1" dirty="0">
                <a:solidFill>
                  <a:srgbClr val="1E2DBE"/>
                </a:solidFill>
                <a:latin typeface="Overpass" panose="00000500000000000000" pitchFamily="2" charset="0"/>
                <a:ea typeface="Noto Sans" panose="020B0502040504020204" pitchFamily="34" charset="0"/>
                <a:cs typeface="Noto Sans" panose="020B0502040504020204" pitchFamily="34" charset="0"/>
              </a:rPr>
              <a:t>76 </a:t>
            </a:r>
            <a:r>
              <a:rPr lang="fr-FR" sz="800" b="1" dirty="0">
                <a:solidFill>
                  <a:srgbClr val="1E2DBE"/>
                </a:solidFill>
                <a:latin typeface="Overpass" panose="00000500000000000000" pitchFamily="2" charset="0"/>
                <a:ea typeface="Noto Sans" panose="020B0502040504020204" pitchFamily="34" charset="0"/>
                <a:cs typeface="Noto Sans" panose="020B0502040504020204" pitchFamily="34" charset="0"/>
              </a:rPr>
              <a:t>É</a:t>
            </a:r>
            <a:r>
              <a:rPr lang="fr-CH" sz="800" b="1" dirty="0" err="1">
                <a:solidFill>
                  <a:srgbClr val="1E2DBE"/>
                </a:solidFill>
                <a:latin typeface="Overpass" panose="00000500000000000000" pitchFamily="2" charset="0"/>
                <a:ea typeface="Noto Sans" panose="020B0502040504020204" pitchFamily="34" charset="0"/>
                <a:cs typeface="Noto Sans" panose="020B0502040504020204" pitchFamily="34" charset="0"/>
              </a:rPr>
              <a:t>tats</a:t>
            </a:r>
            <a:r>
              <a:rPr lang="fr-CH" sz="800" b="1" dirty="0">
                <a:solidFill>
                  <a:srgbClr val="1E2DBE"/>
                </a:solidFill>
                <a:latin typeface="Overpass" panose="00000500000000000000" pitchFamily="2" charset="0"/>
                <a:ea typeface="Noto Sans" panose="020B0502040504020204" pitchFamily="34" charset="0"/>
                <a:cs typeface="Noto Sans" panose="020B0502040504020204" pitchFamily="34" charset="0"/>
              </a:rPr>
              <a:t> Membres</a:t>
            </a:r>
          </a:p>
          <a:p>
            <a:r>
              <a:rPr lang="fr-CH" sz="800" dirty="0">
                <a:solidFill>
                  <a:srgbClr val="1E2DBE"/>
                </a:solidFill>
                <a:latin typeface="Overpass" panose="00000500000000000000" pitchFamily="2" charset="0"/>
                <a:ea typeface="Noto Sans" panose="020B0502040504020204" pitchFamily="34" charset="0"/>
                <a:cs typeface="Noto Sans" panose="020B0502040504020204" pitchFamily="34" charset="0"/>
              </a:rPr>
              <a:t>Convention n° 155</a:t>
            </a:r>
            <a:endParaRPr lang="en-GB" sz="800" dirty="0">
              <a:solidFill>
                <a:srgbClr val="1E2DBE"/>
              </a:solidFill>
              <a:latin typeface="Overpass" panose="00000500000000000000" pitchFamily="2"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19709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6B7C-8493-8B25-52BD-79C668E78D67}"/>
              </a:ext>
            </a:extLst>
          </p:cNvPr>
          <p:cNvSpPr>
            <a:spLocks noGrp="1"/>
          </p:cNvSpPr>
          <p:nvPr>
            <p:ph type="title"/>
          </p:nvPr>
        </p:nvSpPr>
        <p:spPr/>
        <p:txBody>
          <a:bodyPr/>
          <a:lstStyle/>
          <a:p>
            <a:r>
              <a:rPr lang="fr-CH" dirty="0"/>
              <a:t>Où en sommes-nous?</a:t>
            </a:r>
            <a:br>
              <a:rPr lang="fr-CH" dirty="0"/>
            </a:br>
            <a:endParaRPr lang="fr-CH" dirty="0"/>
          </a:p>
        </p:txBody>
      </p:sp>
      <p:sp>
        <p:nvSpPr>
          <p:cNvPr id="3" name="Content Placeholder 2">
            <a:extLst>
              <a:ext uri="{FF2B5EF4-FFF2-40B4-BE49-F238E27FC236}">
                <a16:creationId xmlns:a16="http://schemas.microsoft.com/office/drawing/2014/main" id="{3A2A4EFF-55F8-D9B9-8FC3-0D4F61682460}"/>
              </a:ext>
            </a:extLst>
          </p:cNvPr>
          <p:cNvSpPr>
            <a:spLocks noGrp="1"/>
          </p:cNvSpPr>
          <p:nvPr>
            <p:ph idx="1"/>
          </p:nvPr>
        </p:nvSpPr>
        <p:spPr>
          <a:xfrm>
            <a:off x="490538" y="2393950"/>
            <a:ext cx="11210924" cy="3752850"/>
          </a:xfrm>
        </p:spPr>
        <p:txBody>
          <a:bodyPr/>
          <a:lstStyle/>
          <a:p>
            <a:pPr lvl="1"/>
            <a:r>
              <a:rPr lang="fr-FR" dirty="0"/>
              <a:t>Aperçu de l'état d'avancement de la mise en œuvre au niveau global de certains éléments clés contenus dans les conventions fondamentales en matière de SST, essentiels à la mise en place d'un environnement de travail sûr et salubre:</a:t>
            </a:r>
            <a:endParaRPr lang="en-GB" dirty="0"/>
          </a:p>
          <a:p>
            <a:pPr lvl="2">
              <a:spcAft>
                <a:spcPts val="0"/>
              </a:spcAft>
            </a:pPr>
            <a:r>
              <a:rPr lang="fr-FR" sz="1600" dirty="0"/>
              <a:t>Existence d'une autorité nationale responsable de la SST</a:t>
            </a:r>
          </a:p>
          <a:p>
            <a:pPr lvl="2">
              <a:spcAft>
                <a:spcPts val="0"/>
              </a:spcAft>
            </a:pPr>
            <a:r>
              <a:rPr lang="fr-FR" sz="1600" dirty="0"/>
              <a:t>Existence d'un organe tripartite national compétent en matière de SST</a:t>
            </a:r>
          </a:p>
          <a:p>
            <a:pPr lvl="2">
              <a:spcAft>
                <a:spcPts val="0"/>
              </a:spcAft>
            </a:pPr>
            <a:r>
              <a:rPr lang="fr-FR" sz="1600" dirty="0"/>
              <a:t>Inclusion de dispositions clés dans le cadre juridique national</a:t>
            </a:r>
          </a:p>
          <a:p>
            <a:pPr lvl="2">
              <a:spcAft>
                <a:spcPts val="0"/>
              </a:spcAft>
            </a:pPr>
            <a:r>
              <a:rPr lang="fr-FR" sz="1600" dirty="0"/>
              <a:t>Protection contre des conséquences injustifiées des travailleurs qui se retirent des situations de travail dangereuses</a:t>
            </a:r>
          </a:p>
          <a:p>
            <a:pPr lvl="2">
              <a:spcAft>
                <a:spcPts val="0"/>
              </a:spcAft>
            </a:pPr>
            <a:r>
              <a:rPr lang="fr-FR" sz="1600" dirty="0"/>
              <a:t>Prescription prévoyant l’établissement de comités conjoints de SST sur le lieu de travail pour promouvoir la coopération entre les employeurs, les travailleurs et leurs représentants</a:t>
            </a:r>
          </a:p>
          <a:p>
            <a:pPr lvl="2">
              <a:spcAft>
                <a:spcPts val="0"/>
              </a:spcAft>
            </a:pPr>
            <a:r>
              <a:rPr lang="fr-CH" sz="1600" dirty="0"/>
              <a:t>Adoption d'une politique nationale</a:t>
            </a:r>
          </a:p>
          <a:p>
            <a:pPr lvl="2">
              <a:spcAft>
                <a:spcPts val="0"/>
              </a:spcAft>
            </a:pPr>
            <a:r>
              <a:rPr lang="fr-FR" sz="1600" dirty="0"/>
              <a:t>Développement d'un programme national sur la SST</a:t>
            </a:r>
          </a:p>
          <a:p>
            <a:pPr lvl="2">
              <a:spcAft>
                <a:spcPts val="0"/>
              </a:spcAft>
            </a:pPr>
            <a:r>
              <a:rPr lang="fr-FR" sz="1600" dirty="0"/>
              <a:t>Mise en place d’un mécanisme national d'enregistrement et de déclaration des accidents et des maladies professionnelles</a:t>
            </a:r>
            <a:endParaRPr lang="en-GB" sz="1600" dirty="0"/>
          </a:p>
          <a:p>
            <a:endParaRPr lang="en-GB" dirty="0"/>
          </a:p>
        </p:txBody>
      </p:sp>
      <p:sp>
        <p:nvSpPr>
          <p:cNvPr id="4" name="Date Placeholder 3">
            <a:extLst>
              <a:ext uri="{FF2B5EF4-FFF2-40B4-BE49-F238E27FC236}">
                <a16:creationId xmlns:a16="http://schemas.microsoft.com/office/drawing/2014/main" id="{9CF03009-E00F-CC5F-25A8-48D60D175042}"/>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F972984C-632F-87C5-ED1E-845C95AA2755}"/>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6" name="Slide Number Placeholder 5">
            <a:extLst>
              <a:ext uri="{FF2B5EF4-FFF2-40B4-BE49-F238E27FC236}">
                <a16:creationId xmlns:a16="http://schemas.microsoft.com/office/drawing/2014/main" id="{06BC9788-5939-BE48-3DE0-0FBAA2B7EAA5}"/>
              </a:ext>
            </a:extLst>
          </p:cNvPr>
          <p:cNvSpPr>
            <a:spLocks noGrp="1"/>
          </p:cNvSpPr>
          <p:nvPr>
            <p:ph type="sldNum" sz="quarter" idx="12"/>
          </p:nvPr>
        </p:nvSpPr>
        <p:spPr/>
        <p:txBody>
          <a:bodyPr/>
          <a:lstStyle/>
          <a:p>
            <a:fld id="{856227C0-AD57-4F9B-BAE3-EEFB0D0EE427}" type="slidenum">
              <a:rPr lang="en-GB" smtClean="0"/>
              <a:t>5</a:t>
            </a:fld>
            <a:endParaRPr lang="en-GB"/>
          </a:p>
        </p:txBody>
      </p:sp>
    </p:spTree>
    <p:extLst>
      <p:ext uri="{BB962C8B-B14F-4D97-AF65-F5344CB8AC3E}">
        <p14:creationId xmlns:p14="http://schemas.microsoft.com/office/powerpoint/2010/main" val="358541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361D-EA1D-8A5A-AF91-6636C2599E2F}"/>
              </a:ext>
            </a:extLst>
          </p:cNvPr>
          <p:cNvSpPr>
            <a:spLocks noGrp="1"/>
          </p:cNvSpPr>
          <p:nvPr>
            <p:ph type="title"/>
          </p:nvPr>
        </p:nvSpPr>
        <p:spPr/>
        <p:txBody>
          <a:bodyPr/>
          <a:lstStyle/>
          <a:p>
            <a:r>
              <a:rPr lang="fr-FR" dirty="0"/>
              <a:t>Une autorité ou un organisme responsable de la SST</a:t>
            </a:r>
            <a:endParaRPr lang="en-GB" dirty="0"/>
          </a:p>
        </p:txBody>
      </p:sp>
      <p:sp>
        <p:nvSpPr>
          <p:cNvPr id="3" name="Content Placeholder 2">
            <a:extLst>
              <a:ext uri="{FF2B5EF4-FFF2-40B4-BE49-F238E27FC236}">
                <a16:creationId xmlns:a16="http://schemas.microsoft.com/office/drawing/2014/main" id="{D3FC8E45-21D1-A0FF-CA2A-F385399B9604}"/>
              </a:ext>
            </a:extLst>
          </p:cNvPr>
          <p:cNvSpPr>
            <a:spLocks noGrp="1"/>
          </p:cNvSpPr>
          <p:nvPr>
            <p:ph sz="half" idx="1"/>
          </p:nvPr>
        </p:nvSpPr>
        <p:spPr>
          <a:xfrm>
            <a:off x="490537" y="2393950"/>
            <a:ext cx="7050294" cy="3482976"/>
          </a:xfrm>
        </p:spPr>
        <p:txBody>
          <a:bodyPr/>
          <a:lstStyle/>
          <a:p>
            <a:pPr lvl="2"/>
            <a:r>
              <a:rPr lang="fr-FR" dirty="0"/>
              <a:t>Les conventions nos 155 et 187 exigent toutes deux, la mise en place d'une autorité ou d'un organisme responsable de la sécurité et de la santé au travail.</a:t>
            </a:r>
          </a:p>
          <a:p>
            <a:pPr lvl="2"/>
            <a:r>
              <a:rPr lang="fr-FR" dirty="0"/>
              <a:t>Les organismes de SST sont généralement chargés d'élaborer et de mettre en œuvre la politique, le programme et la législation nationale en matière de SST, en consultation avec les organisations d'employeurs et de travailleurs les plus représentatives.</a:t>
            </a:r>
          </a:p>
          <a:p>
            <a:pPr lvl="2"/>
            <a:r>
              <a:rPr lang="fr-FR" dirty="0"/>
              <a:t>Ils peuvent également être responsables d'autres éléments du système national de SST (par exemple fournir des conseils et des informations sur la SST, financer ou mener des recherches sur la SST).</a:t>
            </a:r>
            <a:endParaRPr lang="en-GB" dirty="0"/>
          </a:p>
        </p:txBody>
      </p:sp>
      <p:sp>
        <p:nvSpPr>
          <p:cNvPr id="5" name="Date Placeholder 4">
            <a:extLst>
              <a:ext uri="{FF2B5EF4-FFF2-40B4-BE49-F238E27FC236}">
                <a16:creationId xmlns:a16="http://schemas.microsoft.com/office/drawing/2014/main" id="{05E011BB-9AB6-4977-2800-FF9A29D0DC13}"/>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9C631EE1-68BA-1187-E4A9-157D640696A7}"/>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24070333-2B81-9747-0DB0-A8320980C1EE}"/>
              </a:ext>
            </a:extLst>
          </p:cNvPr>
          <p:cNvSpPr>
            <a:spLocks noGrp="1"/>
          </p:cNvSpPr>
          <p:nvPr>
            <p:ph type="sldNum" sz="quarter" idx="12"/>
          </p:nvPr>
        </p:nvSpPr>
        <p:spPr/>
        <p:txBody>
          <a:bodyPr/>
          <a:lstStyle/>
          <a:p>
            <a:fld id="{856227C0-AD57-4F9B-BAE3-EEFB0D0EE427}" type="slidenum">
              <a:rPr lang="en-GB" smtClean="0"/>
              <a:t>6</a:t>
            </a:fld>
            <a:endParaRPr lang="en-GB"/>
          </a:p>
        </p:txBody>
      </p:sp>
      <p:sp>
        <p:nvSpPr>
          <p:cNvPr id="8" name="Text Placeholder 7">
            <a:extLst>
              <a:ext uri="{FF2B5EF4-FFF2-40B4-BE49-F238E27FC236}">
                <a16:creationId xmlns:a16="http://schemas.microsoft.com/office/drawing/2014/main" id="{61A99669-BBD8-B8DB-6279-BD493B720978}"/>
              </a:ext>
            </a:extLst>
          </p:cNvPr>
          <p:cNvSpPr>
            <a:spLocks noGrp="1"/>
          </p:cNvSpPr>
          <p:nvPr>
            <p:ph type="body" sz="quarter" idx="13"/>
          </p:nvPr>
        </p:nvSpPr>
        <p:spPr>
          <a:xfrm>
            <a:off x="7825840" y="2393950"/>
            <a:ext cx="3875624" cy="3674341"/>
          </a:xfrm>
          <a:solidFill>
            <a:schemeClr val="bg2"/>
          </a:solidFill>
        </p:spPr>
        <p:txBody>
          <a:bodyPr/>
          <a:lstStyle/>
          <a:p>
            <a:pPr>
              <a:spcBef>
                <a:spcPts val="1800"/>
              </a:spcBef>
              <a:buSzPct val="85000"/>
              <a:buFont typeface="Wingdings 3" panose="05040102010807070707" pitchFamily="18" charset="2"/>
              <a:buChar char="u"/>
            </a:pPr>
            <a:r>
              <a:rPr lang="fr-FR" sz="1800" spc="0" dirty="0"/>
              <a:t>Dans presque </a:t>
            </a:r>
            <a:r>
              <a:rPr lang="fr-FR" sz="1800" b="1" spc="0" dirty="0"/>
              <a:t>tous</a:t>
            </a:r>
            <a:r>
              <a:rPr lang="fr-FR" sz="1800" spc="0" dirty="0"/>
              <a:t> les États Membres de l’OIT, il existe une autorité ou un organisme responsable de la SST.</a:t>
            </a:r>
            <a:endParaRPr lang="fr-CH" sz="1800" spc="0" dirty="0"/>
          </a:p>
          <a:p>
            <a:pPr>
              <a:spcBef>
                <a:spcPts val="1800"/>
              </a:spcBef>
            </a:pPr>
            <a:r>
              <a:rPr lang="fr-CH" dirty="0"/>
              <a:t>87% </a:t>
            </a:r>
            <a:r>
              <a:rPr lang="fr-FR" sz="1800" spc="0" dirty="0"/>
              <a:t>de ces organismes relèvent du </a:t>
            </a:r>
            <a:r>
              <a:rPr lang="fr-FR" sz="1800" b="1" spc="0" dirty="0"/>
              <a:t>ministère du travail </a:t>
            </a:r>
            <a:r>
              <a:rPr lang="fr-FR" sz="1800" spc="0" dirty="0"/>
              <a:t>ou d’un ministère similaire.</a:t>
            </a:r>
          </a:p>
          <a:p>
            <a:pPr>
              <a:spcBef>
                <a:spcPts val="1800"/>
              </a:spcBef>
              <a:buSzPct val="85000"/>
              <a:buFont typeface="Wingdings 3" panose="05040102010807070707" pitchFamily="18" charset="2"/>
              <a:buChar char="u"/>
            </a:pPr>
            <a:r>
              <a:rPr lang="fr-FR" sz="1800" spc="0" dirty="0"/>
              <a:t>Dans autre cas, ces structures sont gérées par les ministères des affaires sociales, les ministères de la santé ou les ministères du développement économique. </a:t>
            </a:r>
            <a:endParaRPr lang="en-GB" sz="1800" spc="0" dirty="0"/>
          </a:p>
        </p:txBody>
      </p:sp>
    </p:spTree>
    <p:extLst>
      <p:ext uri="{BB962C8B-B14F-4D97-AF65-F5344CB8AC3E}">
        <p14:creationId xmlns:p14="http://schemas.microsoft.com/office/powerpoint/2010/main" val="156560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361D-EA1D-8A5A-AF91-6636C2599E2F}"/>
              </a:ext>
            </a:extLst>
          </p:cNvPr>
          <p:cNvSpPr>
            <a:spLocks noGrp="1"/>
          </p:cNvSpPr>
          <p:nvPr>
            <p:ph type="title"/>
          </p:nvPr>
        </p:nvSpPr>
        <p:spPr/>
        <p:txBody>
          <a:bodyPr/>
          <a:lstStyle/>
          <a:p>
            <a:r>
              <a:rPr lang="fr-FR" dirty="0"/>
              <a:t>Un organe tripartite national compétent en matière de SST</a:t>
            </a:r>
            <a:endParaRPr lang="en-GB" dirty="0"/>
          </a:p>
        </p:txBody>
      </p:sp>
      <p:sp>
        <p:nvSpPr>
          <p:cNvPr id="3" name="Content Placeholder 2">
            <a:extLst>
              <a:ext uri="{FF2B5EF4-FFF2-40B4-BE49-F238E27FC236}">
                <a16:creationId xmlns:a16="http://schemas.microsoft.com/office/drawing/2014/main" id="{D3FC8E45-21D1-A0FF-CA2A-F385399B9604}"/>
              </a:ext>
            </a:extLst>
          </p:cNvPr>
          <p:cNvSpPr>
            <a:spLocks noGrp="1"/>
          </p:cNvSpPr>
          <p:nvPr>
            <p:ph sz="half" idx="1"/>
          </p:nvPr>
        </p:nvSpPr>
        <p:spPr>
          <a:xfrm>
            <a:off x="490536" y="2393950"/>
            <a:ext cx="8475333" cy="3482976"/>
          </a:xfrm>
        </p:spPr>
        <p:txBody>
          <a:bodyPr/>
          <a:lstStyle/>
          <a:p>
            <a:pPr lvl="2"/>
            <a:r>
              <a:rPr lang="fr-FR" dirty="0"/>
              <a:t>La convention n° 187 exige des États membres de l'OIT qu'ils mettent en place, le cas échéant, un organe tripartite consultatif national compétent en matière de sécurité et de santé au travail.</a:t>
            </a:r>
          </a:p>
          <a:p>
            <a:pPr lvl="2"/>
            <a:r>
              <a:rPr lang="fr-FR" dirty="0"/>
              <a:t>Les organes tripartites nationaux de SST sont composés de représentants du gouvernement et d'un nombre égal de représentants des organisations d'employeurs et de travailleurs [parfois, la composition tripartite peut être élargie pour inclure les représentants d'autres institutions, par exemple les instituts de SST].</a:t>
            </a:r>
          </a:p>
          <a:p>
            <a:pPr lvl="2"/>
            <a:r>
              <a:rPr lang="fr-FR" dirty="0"/>
              <a:t>Des organes tripartites de SST peuvent également être créés au niveau régional ou local, ainsi qu'au niveau sectoriel, en particulier dans les industries dangereuses.</a:t>
            </a:r>
            <a:endParaRPr lang="en-GB" dirty="0"/>
          </a:p>
          <a:p>
            <a:pPr lvl="2"/>
            <a:endParaRPr lang="en-GB" dirty="0"/>
          </a:p>
        </p:txBody>
      </p:sp>
      <p:sp>
        <p:nvSpPr>
          <p:cNvPr id="5" name="Date Placeholder 4">
            <a:extLst>
              <a:ext uri="{FF2B5EF4-FFF2-40B4-BE49-F238E27FC236}">
                <a16:creationId xmlns:a16="http://schemas.microsoft.com/office/drawing/2014/main" id="{05E011BB-9AB6-4977-2800-FF9A29D0DC13}"/>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9C631EE1-68BA-1187-E4A9-157D640696A7}"/>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24070333-2B81-9747-0DB0-A8320980C1EE}"/>
              </a:ext>
            </a:extLst>
          </p:cNvPr>
          <p:cNvSpPr>
            <a:spLocks noGrp="1"/>
          </p:cNvSpPr>
          <p:nvPr>
            <p:ph type="sldNum" sz="quarter" idx="12"/>
          </p:nvPr>
        </p:nvSpPr>
        <p:spPr/>
        <p:txBody>
          <a:bodyPr/>
          <a:lstStyle/>
          <a:p>
            <a:fld id="{856227C0-AD57-4F9B-BAE3-EEFB0D0EE427}" type="slidenum">
              <a:rPr lang="en-GB" smtClean="0"/>
              <a:t>7</a:t>
            </a:fld>
            <a:endParaRPr lang="en-GB"/>
          </a:p>
        </p:txBody>
      </p:sp>
      <p:sp>
        <p:nvSpPr>
          <p:cNvPr id="8" name="Text Placeholder 7">
            <a:extLst>
              <a:ext uri="{FF2B5EF4-FFF2-40B4-BE49-F238E27FC236}">
                <a16:creationId xmlns:a16="http://schemas.microsoft.com/office/drawing/2014/main" id="{61A99669-BBD8-B8DB-6279-BD493B720978}"/>
              </a:ext>
            </a:extLst>
          </p:cNvPr>
          <p:cNvSpPr>
            <a:spLocks noGrp="1"/>
          </p:cNvSpPr>
          <p:nvPr>
            <p:ph type="body" sz="quarter" idx="13"/>
          </p:nvPr>
        </p:nvSpPr>
        <p:spPr>
          <a:xfrm>
            <a:off x="9535886" y="2393951"/>
            <a:ext cx="2165578" cy="1928667"/>
          </a:xfrm>
          <a:solidFill>
            <a:schemeClr val="bg2"/>
          </a:solidFill>
        </p:spPr>
        <p:txBody>
          <a:bodyPr/>
          <a:lstStyle/>
          <a:p>
            <a:pPr>
              <a:spcBef>
                <a:spcPts val="1800"/>
              </a:spcBef>
            </a:pPr>
            <a:r>
              <a:rPr lang="fr-CH" dirty="0"/>
              <a:t>79% </a:t>
            </a:r>
            <a:r>
              <a:rPr lang="fr-FR" sz="1800" spc="0" dirty="0"/>
              <a:t>des États Membres de l’OIT sont dotés d’un organe tripartite national.</a:t>
            </a:r>
            <a:endParaRPr lang="en-GB" sz="1800" spc="0" dirty="0"/>
          </a:p>
        </p:txBody>
      </p:sp>
    </p:spTree>
    <p:extLst>
      <p:ext uri="{BB962C8B-B14F-4D97-AF65-F5344CB8AC3E}">
        <p14:creationId xmlns:p14="http://schemas.microsoft.com/office/powerpoint/2010/main" val="171291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0AC3A-B628-57D2-9FFE-A02D437D88DC}"/>
              </a:ext>
            </a:extLst>
          </p:cNvPr>
          <p:cNvSpPr>
            <a:spLocks noGrp="1"/>
          </p:cNvSpPr>
          <p:nvPr>
            <p:ph type="dt" sz="half" idx="10"/>
          </p:nvPr>
        </p:nvSpPr>
        <p:spPr/>
        <p:txBody>
          <a:bodyPr/>
          <a:lstStyle/>
          <a:p>
            <a:r>
              <a:rPr lang="en-GB"/>
              <a:t>Date: Monday / 01 / October / 2019</a:t>
            </a:r>
          </a:p>
        </p:txBody>
      </p:sp>
      <p:sp>
        <p:nvSpPr>
          <p:cNvPr id="3" name="Footer Placeholder 2">
            <a:extLst>
              <a:ext uri="{FF2B5EF4-FFF2-40B4-BE49-F238E27FC236}">
                <a16:creationId xmlns:a16="http://schemas.microsoft.com/office/drawing/2014/main" id="{24DC78C8-B0CC-44E7-DD5C-DC18D3CC9752}"/>
              </a:ext>
            </a:extLst>
          </p:cNvPr>
          <p:cNvSpPr>
            <a:spLocks noGrp="1"/>
          </p:cNvSpPr>
          <p:nvPr>
            <p:ph type="ftr" sz="quarter" idx="11"/>
          </p:nvPr>
        </p:nvSpPr>
        <p:spPr/>
        <p:txBody>
          <a:bodyPr/>
          <a:lstStyle/>
          <a:p>
            <a:r>
              <a:rPr lang="fr-FR"/>
              <a:t>Faire avancera la justice sociale, promouvoir le travail décent</a:t>
            </a:r>
            <a:endParaRPr lang="en-GB" dirty="0"/>
          </a:p>
        </p:txBody>
      </p:sp>
      <p:sp>
        <p:nvSpPr>
          <p:cNvPr id="4" name="Slide Number Placeholder 3">
            <a:extLst>
              <a:ext uri="{FF2B5EF4-FFF2-40B4-BE49-F238E27FC236}">
                <a16:creationId xmlns:a16="http://schemas.microsoft.com/office/drawing/2014/main" id="{6DC66BF2-D491-888C-AE93-48D9646627A9}"/>
              </a:ext>
            </a:extLst>
          </p:cNvPr>
          <p:cNvSpPr>
            <a:spLocks noGrp="1"/>
          </p:cNvSpPr>
          <p:nvPr>
            <p:ph type="sldNum" sz="quarter" idx="12"/>
          </p:nvPr>
        </p:nvSpPr>
        <p:spPr/>
        <p:txBody>
          <a:bodyPr/>
          <a:lstStyle/>
          <a:p>
            <a:fld id="{856227C0-AD57-4F9B-BAE3-EEFB0D0EE427}" type="slidenum">
              <a:rPr lang="en-GB" smtClean="0"/>
              <a:t>8</a:t>
            </a:fld>
            <a:endParaRPr lang="en-GB"/>
          </a:p>
        </p:txBody>
      </p:sp>
      <p:pic>
        <p:nvPicPr>
          <p:cNvPr id="1026" name="Picture 2">
            <a:extLst>
              <a:ext uri="{FF2B5EF4-FFF2-40B4-BE49-F238E27FC236}">
                <a16:creationId xmlns:a16="http://schemas.microsoft.com/office/drawing/2014/main" id="{D0159AF9-6699-8FE1-4CE9-17787D2CE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15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CE32-8DD2-7CB8-3F3D-A8857A138842}"/>
              </a:ext>
            </a:extLst>
          </p:cNvPr>
          <p:cNvSpPr>
            <a:spLocks noGrp="1"/>
          </p:cNvSpPr>
          <p:nvPr>
            <p:ph type="title"/>
          </p:nvPr>
        </p:nvSpPr>
        <p:spPr/>
        <p:txBody>
          <a:bodyPr/>
          <a:lstStyle/>
          <a:p>
            <a:r>
              <a:rPr lang="fr-FR" dirty="0"/>
              <a:t>Un organe tripartite national compétent en matière de SST:</a:t>
            </a:r>
            <a:br>
              <a:rPr lang="fr-FR" dirty="0"/>
            </a:br>
            <a:r>
              <a:rPr lang="fr-FR" b="0" dirty="0"/>
              <a:t>Exemples de pays</a:t>
            </a:r>
            <a:endParaRPr lang="en-GB" b="0" dirty="0"/>
          </a:p>
        </p:txBody>
      </p:sp>
      <p:sp>
        <p:nvSpPr>
          <p:cNvPr id="3" name="Content Placeholder 2">
            <a:extLst>
              <a:ext uri="{FF2B5EF4-FFF2-40B4-BE49-F238E27FC236}">
                <a16:creationId xmlns:a16="http://schemas.microsoft.com/office/drawing/2014/main" id="{2ABFE578-02A4-80BD-0E76-AF0610E44CCD}"/>
              </a:ext>
            </a:extLst>
          </p:cNvPr>
          <p:cNvSpPr>
            <a:spLocks noGrp="1"/>
          </p:cNvSpPr>
          <p:nvPr>
            <p:ph sz="half" idx="1"/>
          </p:nvPr>
        </p:nvSpPr>
        <p:spPr>
          <a:solidFill>
            <a:schemeClr val="accent3">
              <a:lumMod val="20000"/>
              <a:lumOff val="80000"/>
            </a:schemeClr>
          </a:solidFill>
        </p:spPr>
        <p:txBody>
          <a:bodyPr/>
          <a:lstStyle/>
          <a:p>
            <a:r>
              <a:rPr lang="fr-CH" dirty="0">
                <a:solidFill>
                  <a:schemeClr val="accent1"/>
                </a:solidFill>
              </a:rPr>
              <a:t>Mexique: Commission consultative nationale sur la SST</a:t>
            </a:r>
          </a:p>
          <a:p>
            <a:pPr lvl="2"/>
            <a:r>
              <a:rPr lang="fr-FR" dirty="0"/>
              <a:t>Dirigée par le ministère du Travail et composée d'un nombre égal de représentants du gouvernement, des organisations d'employeurs et de travailleurs.</a:t>
            </a:r>
          </a:p>
          <a:p>
            <a:pPr lvl="2"/>
            <a:r>
              <a:rPr lang="fr-FR" dirty="0"/>
              <a:t>Complétée par des organes fédéraux tripartites, présidée par le chef du gouvernement du district fédéral et composée de représentants tripartites.</a:t>
            </a:r>
            <a:endParaRPr lang="en-GB" dirty="0">
              <a:solidFill>
                <a:schemeClr val="accent1"/>
              </a:solidFill>
            </a:endParaRPr>
          </a:p>
        </p:txBody>
      </p:sp>
      <p:sp>
        <p:nvSpPr>
          <p:cNvPr id="4" name="Content Placeholder 3">
            <a:extLst>
              <a:ext uri="{FF2B5EF4-FFF2-40B4-BE49-F238E27FC236}">
                <a16:creationId xmlns:a16="http://schemas.microsoft.com/office/drawing/2014/main" id="{A354A5D7-15E7-A3B0-8242-0A2264CFE405}"/>
              </a:ext>
            </a:extLst>
          </p:cNvPr>
          <p:cNvSpPr>
            <a:spLocks noGrp="1"/>
          </p:cNvSpPr>
          <p:nvPr>
            <p:ph sz="half" idx="2"/>
          </p:nvPr>
        </p:nvSpPr>
        <p:spPr>
          <a:solidFill>
            <a:schemeClr val="accent3">
              <a:lumMod val="20000"/>
              <a:lumOff val="80000"/>
            </a:schemeClr>
          </a:solidFill>
        </p:spPr>
        <p:txBody>
          <a:bodyPr/>
          <a:lstStyle/>
          <a:p>
            <a:r>
              <a:rPr lang="fr-CH" dirty="0">
                <a:solidFill>
                  <a:schemeClr val="accent1"/>
                </a:solidFill>
              </a:rPr>
              <a:t>Turquie</a:t>
            </a:r>
            <a:r>
              <a:rPr lang="en-GB" dirty="0">
                <a:solidFill>
                  <a:schemeClr val="accent1"/>
                </a:solidFill>
              </a:rPr>
              <a:t> : Conseil pour la SST</a:t>
            </a:r>
            <a:br>
              <a:rPr lang="en-GB" dirty="0">
                <a:solidFill>
                  <a:schemeClr val="accent1"/>
                </a:solidFill>
              </a:rPr>
            </a:br>
            <a:endParaRPr lang="en-GB" dirty="0">
              <a:solidFill>
                <a:schemeClr val="accent1"/>
              </a:solidFill>
            </a:endParaRPr>
          </a:p>
          <a:p>
            <a:pPr lvl="2"/>
            <a:r>
              <a:rPr lang="fr-FR" dirty="0"/>
              <a:t>Conseil consultatif de plus haut niveau pour l'élaboration de politiques et de stratégies en matière de SST.</a:t>
            </a:r>
          </a:p>
          <a:p>
            <a:pPr lvl="2"/>
            <a:r>
              <a:rPr lang="fr-FR" dirty="0"/>
              <a:t>Composé de représentants du gouvernement, des organisations de travailleurs et d'employeurs.</a:t>
            </a:r>
          </a:p>
          <a:p>
            <a:pPr lvl="2"/>
            <a:r>
              <a:rPr lang="fr-FR" dirty="0"/>
              <a:t>Composition tripartite élargie à d'autres groupes non gouvernementaux (par exemple associations d'ingénieurs et de médecins).</a:t>
            </a:r>
          </a:p>
          <a:p>
            <a:pPr lvl="2"/>
            <a:r>
              <a:rPr lang="fr-FR" dirty="0"/>
              <a:t>Réunions deux fois par an.</a:t>
            </a:r>
            <a:endParaRPr lang="en-GB" dirty="0">
              <a:solidFill>
                <a:schemeClr val="accent1"/>
              </a:solidFill>
            </a:endParaRPr>
          </a:p>
        </p:txBody>
      </p:sp>
      <p:sp>
        <p:nvSpPr>
          <p:cNvPr id="5" name="Date Placeholder 4">
            <a:extLst>
              <a:ext uri="{FF2B5EF4-FFF2-40B4-BE49-F238E27FC236}">
                <a16:creationId xmlns:a16="http://schemas.microsoft.com/office/drawing/2014/main" id="{9741D01A-1175-D7DC-CAAB-F394C7E0C90F}"/>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F75FE385-27EE-F5A6-0A15-189A0E512F39}"/>
              </a:ext>
            </a:extLst>
          </p:cNvPr>
          <p:cNvSpPr>
            <a:spLocks noGrp="1"/>
          </p:cNvSpPr>
          <p:nvPr>
            <p:ph type="ftr" sz="quarter" idx="11"/>
          </p:nvPr>
        </p:nvSpPr>
        <p:spPr/>
        <p:txBody>
          <a:bodyPr/>
          <a:lstStyle/>
          <a:p>
            <a:r>
              <a:rPr lang="fr-FR" dirty="0"/>
              <a:t>Faire avancer la justice sociale, promouvoir le travail décent</a:t>
            </a:r>
            <a:endParaRPr lang="en-GB" dirty="0"/>
          </a:p>
        </p:txBody>
      </p:sp>
      <p:sp>
        <p:nvSpPr>
          <p:cNvPr id="7" name="Slide Number Placeholder 6">
            <a:extLst>
              <a:ext uri="{FF2B5EF4-FFF2-40B4-BE49-F238E27FC236}">
                <a16:creationId xmlns:a16="http://schemas.microsoft.com/office/drawing/2014/main" id="{D323149B-2130-A532-DBB3-0BFEBD512D03}"/>
              </a:ext>
            </a:extLst>
          </p:cNvPr>
          <p:cNvSpPr>
            <a:spLocks noGrp="1"/>
          </p:cNvSpPr>
          <p:nvPr>
            <p:ph type="sldNum" sz="quarter" idx="12"/>
          </p:nvPr>
        </p:nvSpPr>
        <p:spPr/>
        <p:txBody>
          <a:bodyPr/>
          <a:lstStyle/>
          <a:p>
            <a:fld id="{856227C0-AD57-4F9B-BAE3-EEFB0D0EE427}" type="slidenum">
              <a:rPr lang="en-GB" smtClean="0"/>
              <a:t>9</a:t>
            </a:fld>
            <a:endParaRPr lang="en-GB"/>
          </a:p>
        </p:txBody>
      </p:sp>
    </p:spTree>
    <p:extLst>
      <p:ext uri="{BB962C8B-B14F-4D97-AF65-F5344CB8AC3E}">
        <p14:creationId xmlns:p14="http://schemas.microsoft.com/office/powerpoint/2010/main" val="3105849595"/>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7277F1C-032C-4C21-AB21-0F2835DA8594}" vid="{ED0CF432-2707-4EC3-9882-3AC46545A6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41d461-aae5-46dc-b12f-7a9844a6e0ae">
      <Terms xmlns="http://schemas.microsoft.com/office/infopath/2007/PartnerControls"/>
    </lcf76f155ced4ddcb4097134ff3c332f>
    <TaxCatchAll xmlns="c6ddec75-3af0-43a9-ab64-13b966a7ce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1A002998A1C544BEE37A59057F8C2A" ma:contentTypeVersion="14" ma:contentTypeDescription="Crée un document." ma:contentTypeScope="" ma:versionID="05bd2739bc2cb780f98042fb58b167f6">
  <xsd:schema xmlns:xsd="http://www.w3.org/2001/XMLSchema" xmlns:xs="http://www.w3.org/2001/XMLSchema" xmlns:p="http://schemas.microsoft.com/office/2006/metadata/properties" xmlns:ns2="8b41d461-aae5-46dc-b12f-7a9844a6e0ae" xmlns:ns3="c6ddec75-3af0-43a9-ab64-13b966a7ce3e" targetNamespace="http://schemas.microsoft.com/office/2006/metadata/properties" ma:root="true" ma:fieldsID="8298ce905340bb89d347143e1907625d" ns2:_="" ns3:_="">
    <xsd:import namespace="8b41d461-aae5-46dc-b12f-7a9844a6e0ae"/>
    <xsd:import namespace="c6ddec75-3af0-43a9-ab64-13b966a7ce3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41d461-aae5-46dc-b12f-7a9844a6e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05526dcd-ecda-467d-b722-fdd33d9d5b4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ddec75-3af0-43a9-ab64-13b966a7ce3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a156a77-bc5a-43ac-8206-d102aad317ad}" ma:internalName="TaxCatchAll" ma:showField="CatchAllData" ma:web="c6ddec75-3af0-43a9-ab64-13b966a7ce3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4DB0AF-9405-46CA-B3F7-538196AF4556}">
  <ds:schemaRefs>
    <ds:schemaRef ds:uri="2118e9f4-83e0-430e-8618-3d02343c48a9"/>
    <ds:schemaRef ds:uri="http://purl.org/dc/terms/"/>
    <ds:schemaRef ds:uri="http://schemas.microsoft.com/office/2006/documentManagement/types"/>
    <ds:schemaRef ds:uri="http://schemas.microsoft.com/office/infopath/2007/PartnerControls"/>
    <ds:schemaRef ds:uri="8f68b5b3-e33a-4795-8620-9e287973ee67"/>
    <ds:schemaRef ds:uri="http://purl.org/dc/elements/1.1/"/>
    <ds:schemaRef ds:uri="http://schemas.openxmlformats.org/package/2006/metadata/core-properties"/>
    <ds:schemaRef ds:uri="18f9ac08-cad0-4069-9cc9-ad6597f5f3a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28DE7AF-8AA9-4959-96D9-D0E4C2AF2999}">
  <ds:schemaRefs>
    <ds:schemaRef ds:uri="http://schemas.microsoft.com/sharepoint/v3/contenttype/forms"/>
  </ds:schemaRefs>
</ds:datastoreItem>
</file>

<file path=customXml/itemProps3.xml><?xml version="1.0" encoding="utf-8"?>
<ds:datastoreItem xmlns:ds="http://schemas.openxmlformats.org/officeDocument/2006/customXml" ds:itemID="{205A5568-9B82-4DF5-A365-2FB90A855934}"/>
</file>

<file path=docProps/app.xml><?xml version="1.0" encoding="utf-8"?>
<Properties xmlns="http://schemas.openxmlformats.org/officeDocument/2006/extended-properties" xmlns:vt="http://schemas.openxmlformats.org/officeDocument/2006/docPropsVTypes">
  <Template>ILO 2020</Template>
  <TotalTime>0</TotalTime>
  <Words>3426</Words>
  <Application>Microsoft Office PowerPoint</Application>
  <PresentationFormat>Grand écran</PresentationFormat>
  <Paragraphs>216</Paragraphs>
  <Slides>25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Google Sans</vt:lpstr>
      <vt:lpstr>Noto Sans</vt:lpstr>
      <vt:lpstr>Overpass</vt:lpstr>
      <vt:lpstr>Wingdings 3</vt:lpstr>
      <vt:lpstr>ILO 2020</vt:lpstr>
      <vt:lpstr>Présentation PowerPoint</vt:lpstr>
      <vt:lpstr>Un milieu de travail sûr et salubre: un principe et un droit fondamental au travail</vt:lpstr>
      <vt:lpstr>Les conventions fondamentales sur la sécurité et la santé au travail </vt:lpstr>
      <vt:lpstr>Répartition régionale de la ratification des conventions  fondamentales sur la sécurité et la santé au travail 76 Etats Membres </vt:lpstr>
      <vt:lpstr>Où en sommes-nous? </vt:lpstr>
      <vt:lpstr>Une autorité ou un organisme responsable de la SST</vt:lpstr>
      <vt:lpstr>Un organe tripartite national compétent en matière de SST</vt:lpstr>
      <vt:lpstr>Présentation PowerPoint</vt:lpstr>
      <vt:lpstr>Un organe tripartite national compétent en matière de SST: Exemples de pays</vt:lpstr>
      <vt:lpstr>Un cadre juridique en matière de SST</vt:lpstr>
      <vt:lpstr>Protection des travailleurs contre des conséquences injustifiées en cas de retrait pour des situations de travail dangereuses</vt:lpstr>
      <vt:lpstr>Présentation PowerPoint</vt:lpstr>
      <vt:lpstr>Prescriptions prévoyant l’établissement de comités  conjoints de SST sur le lieu de travail</vt:lpstr>
      <vt:lpstr>Présentation PowerPoint</vt:lpstr>
      <vt:lpstr>Prescription prévoyant l’établissement de comités conjoints de SST sur le lieu de travail: Exemples de pays</vt:lpstr>
      <vt:lpstr>Une politique nationale de SST</vt:lpstr>
      <vt:lpstr>Présentation PowerPoint</vt:lpstr>
      <vt:lpstr>Une politique nationale de SST: Exemples de pays</vt:lpstr>
      <vt:lpstr>Une politique nationale de SST: Exemples de pays</vt:lpstr>
      <vt:lpstr>Un programme national de SST</vt:lpstr>
      <vt:lpstr>Présentation PowerPoint</vt:lpstr>
      <vt:lpstr>Un programme national de SST: Exemples de pays</vt:lpstr>
      <vt:lpstr>Un programme national de SST: Exemples de pays</vt:lpstr>
      <vt:lpstr>Un mécanisme national d’enregistrement et de déclaration  des accidents du travail et des maladies professionnelles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Damian, Nathalie</dc:creator>
  <cp:lastModifiedBy>Dominique LECERF-LE VELY</cp:lastModifiedBy>
  <cp:revision>7</cp:revision>
  <dcterms:created xsi:type="dcterms:W3CDTF">2021-12-15T14:07:08Z</dcterms:created>
  <dcterms:modified xsi:type="dcterms:W3CDTF">2023-04-27T09:06:54Z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0x010100B23908A712D7AA418D95BFCC0ECE245F</vt:lpwstr>
  </property>
</Properties>
</file>